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78"/>
  </p:notesMasterIdLst>
  <p:sldIdLst>
    <p:sldId id="334" r:id="rId2"/>
    <p:sldId id="258" r:id="rId3"/>
    <p:sldId id="319" r:id="rId4"/>
    <p:sldId id="320" r:id="rId5"/>
    <p:sldId id="259" r:id="rId6"/>
    <p:sldId id="260" r:id="rId7"/>
    <p:sldId id="261" r:id="rId8"/>
    <p:sldId id="262" r:id="rId9"/>
    <p:sldId id="263" r:id="rId10"/>
    <p:sldId id="264" r:id="rId11"/>
    <p:sldId id="265" r:id="rId12"/>
    <p:sldId id="268" r:id="rId13"/>
    <p:sldId id="267" r:id="rId14"/>
    <p:sldId id="305" r:id="rId15"/>
    <p:sldId id="382" r:id="rId16"/>
    <p:sldId id="269" r:id="rId17"/>
    <p:sldId id="302" r:id="rId18"/>
    <p:sldId id="270" r:id="rId19"/>
    <p:sldId id="303" r:id="rId20"/>
    <p:sldId id="323" r:id="rId21"/>
    <p:sldId id="408" r:id="rId22"/>
    <p:sldId id="409" r:id="rId23"/>
    <p:sldId id="410" r:id="rId24"/>
    <p:sldId id="365" r:id="rId25"/>
    <p:sldId id="369" r:id="rId26"/>
    <p:sldId id="374" r:id="rId27"/>
    <p:sldId id="379" r:id="rId28"/>
    <p:sldId id="274" r:id="rId29"/>
    <p:sldId id="275" r:id="rId30"/>
    <p:sldId id="277" r:id="rId31"/>
    <p:sldId id="278" r:id="rId32"/>
    <p:sldId id="279" r:id="rId33"/>
    <p:sldId id="280" r:id="rId34"/>
    <p:sldId id="281" r:id="rId35"/>
    <p:sldId id="282" r:id="rId36"/>
    <p:sldId id="283" r:id="rId37"/>
    <p:sldId id="284" r:id="rId38"/>
    <p:sldId id="304" r:id="rId39"/>
    <p:sldId id="287" r:id="rId40"/>
    <p:sldId id="321" r:id="rId41"/>
    <p:sldId id="324" r:id="rId42"/>
    <p:sldId id="322" r:id="rId43"/>
    <p:sldId id="325" r:id="rId44"/>
    <p:sldId id="326" r:id="rId45"/>
    <p:sldId id="328" r:id="rId46"/>
    <p:sldId id="327" r:id="rId47"/>
    <p:sldId id="288" r:id="rId48"/>
    <p:sldId id="362" r:id="rId49"/>
    <p:sldId id="289" r:id="rId50"/>
    <p:sldId id="330" r:id="rId51"/>
    <p:sldId id="290" r:id="rId52"/>
    <p:sldId id="291" r:id="rId53"/>
    <p:sldId id="292" r:id="rId54"/>
    <p:sldId id="293" r:id="rId55"/>
    <p:sldId id="332" r:id="rId56"/>
    <p:sldId id="294" r:id="rId57"/>
    <p:sldId id="331" r:id="rId58"/>
    <p:sldId id="295" r:id="rId59"/>
    <p:sldId id="384" r:id="rId60"/>
    <p:sldId id="387" r:id="rId61"/>
    <p:sldId id="388" r:id="rId62"/>
    <p:sldId id="389" r:id="rId63"/>
    <p:sldId id="390" r:id="rId64"/>
    <p:sldId id="394" r:id="rId65"/>
    <p:sldId id="395" r:id="rId66"/>
    <p:sldId id="396" r:id="rId67"/>
    <p:sldId id="397" r:id="rId68"/>
    <p:sldId id="415" r:id="rId69"/>
    <p:sldId id="416" r:id="rId70"/>
    <p:sldId id="417" r:id="rId71"/>
    <p:sldId id="312" r:id="rId72"/>
    <p:sldId id="313" r:id="rId73"/>
    <p:sldId id="314" r:id="rId74"/>
    <p:sldId id="315" r:id="rId75"/>
    <p:sldId id="299" r:id="rId76"/>
    <p:sldId id="347" r:id="rId7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MS PGothic" charset="0"/>
        <a:cs typeface="MS PGothic" charset="0"/>
      </a:defRPr>
    </a:lvl1pPr>
    <a:lvl2pPr marL="457200" algn="l" rtl="0" fontAlgn="base">
      <a:spcBef>
        <a:spcPct val="0"/>
      </a:spcBef>
      <a:spcAft>
        <a:spcPct val="0"/>
      </a:spcAft>
      <a:defRPr sz="2400" kern="1200">
        <a:solidFill>
          <a:schemeClr val="tx1"/>
        </a:solidFill>
        <a:latin typeface="Arial" charset="0"/>
        <a:ea typeface="MS PGothic" charset="0"/>
        <a:cs typeface="MS PGothic" charset="0"/>
      </a:defRPr>
    </a:lvl2pPr>
    <a:lvl3pPr marL="914400" algn="l" rtl="0" fontAlgn="base">
      <a:spcBef>
        <a:spcPct val="0"/>
      </a:spcBef>
      <a:spcAft>
        <a:spcPct val="0"/>
      </a:spcAft>
      <a:defRPr sz="2400" kern="1200">
        <a:solidFill>
          <a:schemeClr val="tx1"/>
        </a:solidFill>
        <a:latin typeface="Arial" charset="0"/>
        <a:ea typeface="MS PGothic" charset="0"/>
        <a:cs typeface="MS PGothic" charset="0"/>
      </a:defRPr>
    </a:lvl3pPr>
    <a:lvl4pPr marL="1371600" algn="l" rtl="0" fontAlgn="base">
      <a:spcBef>
        <a:spcPct val="0"/>
      </a:spcBef>
      <a:spcAft>
        <a:spcPct val="0"/>
      </a:spcAft>
      <a:defRPr sz="2400" kern="1200">
        <a:solidFill>
          <a:schemeClr val="tx1"/>
        </a:solidFill>
        <a:latin typeface="Arial" charset="0"/>
        <a:ea typeface="MS PGothic" charset="0"/>
        <a:cs typeface="MS PGothic" charset="0"/>
      </a:defRPr>
    </a:lvl4pPr>
    <a:lvl5pPr marL="1828800" algn="l" rtl="0" fontAlgn="base">
      <a:spcBef>
        <a:spcPct val="0"/>
      </a:spcBef>
      <a:spcAft>
        <a:spcPct val="0"/>
      </a:spcAft>
      <a:defRPr sz="2400" kern="1200">
        <a:solidFill>
          <a:schemeClr val="tx1"/>
        </a:solidFill>
        <a:latin typeface="Arial" charset="0"/>
        <a:ea typeface="MS PGothic" charset="0"/>
        <a:cs typeface="MS PGothic" charset="0"/>
      </a:defRPr>
    </a:lvl5pPr>
    <a:lvl6pPr marL="2286000" algn="l" defTabSz="457200" rtl="0" eaLnBrk="1" latinLnBrk="0" hangingPunct="1">
      <a:defRPr sz="2400" kern="1200">
        <a:solidFill>
          <a:schemeClr val="tx1"/>
        </a:solidFill>
        <a:latin typeface="Arial" charset="0"/>
        <a:ea typeface="MS PGothic" charset="0"/>
        <a:cs typeface="MS PGothic" charset="0"/>
      </a:defRPr>
    </a:lvl6pPr>
    <a:lvl7pPr marL="2743200" algn="l" defTabSz="457200" rtl="0" eaLnBrk="1" latinLnBrk="0" hangingPunct="1">
      <a:defRPr sz="2400" kern="1200">
        <a:solidFill>
          <a:schemeClr val="tx1"/>
        </a:solidFill>
        <a:latin typeface="Arial" charset="0"/>
        <a:ea typeface="MS PGothic" charset="0"/>
        <a:cs typeface="MS PGothic" charset="0"/>
      </a:defRPr>
    </a:lvl7pPr>
    <a:lvl8pPr marL="3200400" algn="l" defTabSz="457200" rtl="0" eaLnBrk="1" latinLnBrk="0" hangingPunct="1">
      <a:defRPr sz="2400" kern="1200">
        <a:solidFill>
          <a:schemeClr val="tx1"/>
        </a:solidFill>
        <a:latin typeface="Arial" charset="0"/>
        <a:ea typeface="MS PGothic" charset="0"/>
        <a:cs typeface="MS PGothic" charset="0"/>
      </a:defRPr>
    </a:lvl8pPr>
    <a:lvl9pPr marL="3657600" algn="l" defTabSz="457200" rtl="0" eaLnBrk="1" latinLnBrk="0" hangingPunct="1">
      <a:defRPr sz="2400" kern="1200">
        <a:solidFill>
          <a:schemeClr val="tx1"/>
        </a:solidFill>
        <a:latin typeface="Arial" charset="0"/>
        <a:ea typeface="MS PGothic" charset="0"/>
        <a:cs typeface="MS PGothic"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832" y="-148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presProps" Target="presProps.xml"/><Relationship Id="rId81" Type="http://schemas.openxmlformats.org/officeDocument/2006/relationships/viewProps" Target="viewProps.xml"/><Relationship Id="rId82" Type="http://schemas.openxmlformats.org/officeDocument/2006/relationships/theme" Target="theme/theme1.xml"/><Relationship Id="rId83" Type="http://schemas.openxmlformats.org/officeDocument/2006/relationships/tableStyles" Target="tableStyles.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notesMaster" Target="notesMasters/notesMaster1.xml"/><Relationship Id="rId79" Type="http://schemas.openxmlformats.org/officeDocument/2006/relationships/printerSettings" Target="printerSettings/printerSettings1.bin"/><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ea typeface="+mn-ea"/>
                <a:cs typeface="Arial" charset="0"/>
              </a:defRPr>
            </a:lvl1pPr>
          </a:lstStyle>
          <a:p>
            <a:pPr>
              <a:defRPr/>
            </a:pPr>
            <a:endParaRPr lang="en-IN"/>
          </a:p>
        </p:txBody>
      </p:sp>
      <p:sp>
        <p:nvSpPr>
          <p:cNvPr id="890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fld id="{496F0AB7-BB88-C846-8565-A2E01F1A6930}" type="datetimeFigureOut">
              <a:rPr lang="en-US"/>
              <a:pPr>
                <a:defRPr/>
              </a:pPr>
              <a:t>19/12/13</a:t>
            </a:fld>
            <a:endParaRPr lang="en-US"/>
          </a:p>
        </p:txBody>
      </p:sp>
      <p:sp>
        <p:nvSpPr>
          <p:cNvPr id="122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90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IN" noProof="0" smtClean="0"/>
              <a:t>Click to edit Master text styles</a:t>
            </a:r>
          </a:p>
          <a:p>
            <a:pPr lvl="1"/>
            <a:r>
              <a:rPr lang="en-IN" noProof="0" smtClean="0"/>
              <a:t>Second level</a:t>
            </a:r>
          </a:p>
          <a:p>
            <a:pPr lvl="2"/>
            <a:r>
              <a:rPr lang="en-IN" noProof="0" smtClean="0"/>
              <a:t>Third level</a:t>
            </a:r>
          </a:p>
          <a:p>
            <a:pPr lvl="3"/>
            <a:r>
              <a:rPr lang="en-IN" noProof="0" smtClean="0"/>
              <a:t>Fourth level</a:t>
            </a:r>
          </a:p>
          <a:p>
            <a:pPr lvl="4"/>
            <a:r>
              <a:rPr lang="en-IN" noProof="0" smtClean="0"/>
              <a:t>Fifth level</a:t>
            </a:r>
          </a:p>
        </p:txBody>
      </p:sp>
      <p:sp>
        <p:nvSpPr>
          <p:cNvPr id="890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ea typeface="+mn-ea"/>
                <a:cs typeface="Arial" charset="0"/>
              </a:defRPr>
            </a:lvl1pPr>
          </a:lstStyle>
          <a:p>
            <a:pPr>
              <a:defRPr/>
            </a:pPr>
            <a:endParaRPr lang="en-IN"/>
          </a:p>
        </p:txBody>
      </p:sp>
      <p:sp>
        <p:nvSpPr>
          <p:cNvPr id="890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vl1pPr>
          </a:lstStyle>
          <a:p>
            <a:pPr>
              <a:defRPr/>
            </a:pPr>
            <a:fld id="{DC51DF78-2834-9242-84B0-F6359CDEBF7A}" type="slidenum">
              <a:rPr lang="en-US"/>
              <a:pPr>
                <a:defRPr/>
              </a:pPr>
              <a:t>‹#›</a:t>
            </a:fld>
            <a:endParaRPr lang="en-US"/>
          </a:p>
        </p:txBody>
      </p:sp>
    </p:spTree>
    <p:extLst>
      <p:ext uri="{BB962C8B-B14F-4D97-AF65-F5344CB8AC3E}">
        <p14:creationId xmlns:p14="http://schemas.microsoft.com/office/powerpoint/2010/main" val="3790295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Calibri" pitchFamily="34"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Calibri" pitchFamily="34"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Calibri" pitchFamily="34"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Calibri" pitchFamily="34"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4"/>
          <p:cNvSpPr>
            <a:spLocks noGrp="1" noChangeArrowheads="1"/>
          </p:cNvSpPr>
          <p:nvPr>
            <p:ph type="dt" sz="half" idx="10"/>
          </p:nvPr>
        </p:nvSpPr>
        <p:spPr>
          <a:ln/>
        </p:spPr>
        <p:txBody>
          <a:bodyPr/>
          <a:lstStyle>
            <a:lvl1pPr>
              <a:defRPr/>
            </a:lvl1pPr>
          </a:lstStyle>
          <a:p>
            <a:pPr>
              <a:defRPr/>
            </a:pPr>
            <a:endParaRPr lang="en-IN"/>
          </a:p>
        </p:txBody>
      </p:sp>
      <p:sp>
        <p:nvSpPr>
          <p:cNvPr id="5" name="Rectangle 25"/>
          <p:cNvSpPr>
            <a:spLocks noGrp="1" noChangeArrowheads="1"/>
          </p:cNvSpPr>
          <p:nvPr>
            <p:ph type="ftr" sz="quarter" idx="11"/>
          </p:nvPr>
        </p:nvSpPr>
        <p:spPr>
          <a:ln/>
        </p:spPr>
        <p:txBody>
          <a:bodyPr/>
          <a:lstStyle>
            <a:lvl1pPr>
              <a:defRPr/>
            </a:lvl1pPr>
          </a:lstStyle>
          <a:p>
            <a:pPr>
              <a:defRPr/>
            </a:pPr>
            <a:endParaRPr lang="en-IN"/>
          </a:p>
        </p:txBody>
      </p:sp>
      <p:sp>
        <p:nvSpPr>
          <p:cNvPr id="6" name="Rectangle 26"/>
          <p:cNvSpPr>
            <a:spLocks noGrp="1" noChangeArrowheads="1"/>
          </p:cNvSpPr>
          <p:nvPr>
            <p:ph type="sldNum" sz="quarter" idx="12"/>
          </p:nvPr>
        </p:nvSpPr>
        <p:spPr>
          <a:ln/>
        </p:spPr>
        <p:txBody>
          <a:bodyPr/>
          <a:lstStyle>
            <a:lvl1pPr>
              <a:defRPr/>
            </a:lvl1pPr>
          </a:lstStyle>
          <a:p>
            <a:pPr>
              <a:defRPr/>
            </a:pPr>
            <a:fld id="{F4C83F43-6302-DA43-8C4F-58C070BF7278}" type="slidenum">
              <a:rPr lang="en-US"/>
              <a:pPr>
                <a:defRPr/>
              </a:pPr>
              <a:t>‹#›</a:t>
            </a:fld>
            <a:endParaRPr lang="en-US"/>
          </a:p>
        </p:txBody>
      </p:sp>
    </p:spTree>
    <p:extLst>
      <p:ext uri="{BB962C8B-B14F-4D97-AF65-F5344CB8AC3E}">
        <p14:creationId xmlns:p14="http://schemas.microsoft.com/office/powerpoint/2010/main" val="2289527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4"/>
          <p:cNvSpPr>
            <a:spLocks noGrp="1" noChangeArrowheads="1"/>
          </p:cNvSpPr>
          <p:nvPr>
            <p:ph type="dt" sz="half" idx="10"/>
          </p:nvPr>
        </p:nvSpPr>
        <p:spPr>
          <a:ln/>
        </p:spPr>
        <p:txBody>
          <a:bodyPr/>
          <a:lstStyle>
            <a:lvl1pPr>
              <a:defRPr/>
            </a:lvl1pPr>
          </a:lstStyle>
          <a:p>
            <a:pPr>
              <a:defRPr/>
            </a:pPr>
            <a:endParaRPr lang="en-IN"/>
          </a:p>
        </p:txBody>
      </p:sp>
      <p:sp>
        <p:nvSpPr>
          <p:cNvPr id="5" name="Rectangle 25"/>
          <p:cNvSpPr>
            <a:spLocks noGrp="1" noChangeArrowheads="1"/>
          </p:cNvSpPr>
          <p:nvPr>
            <p:ph type="ftr" sz="quarter" idx="11"/>
          </p:nvPr>
        </p:nvSpPr>
        <p:spPr>
          <a:ln/>
        </p:spPr>
        <p:txBody>
          <a:bodyPr/>
          <a:lstStyle>
            <a:lvl1pPr>
              <a:defRPr/>
            </a:lvl1pPr>
          </a:lstStyle>
          <a:p>
            <a:pPr>
              <a:defRPr/>
            </a:pPr>
            <a:endParaRPr lang="en-IN"/>
          </a:p>
        </p:txBody>
      </p:sp>
      <p:sp>
        <p:nvSpPr>
          <p:cNvPr id="6" name="Rectangle 26"/>
          <p:cNvSpPr>
            <a:spLocks noGrp="1" noChangeArrowheads="1"/>
          </p:cNvSpPr>
          <p:nvPr>
            <p:ph type="sldNum" sz="quarter" idx="12"/>
          </p:nvPr>
        </p:nvSpPr>
        <p:spPr>
          <a:ln/>
        </p:spPr>
        <p:txBody>
          <a:bodyPr/>
          <a:lstStyle>
            <a:lvl1pPr>
              <a:defRPr/>
            </a:lvl1pPr>
          </a:lstStyle>
          <a:p>
            <a:pPr>
              <a:defRPr/>
            </a:pPr>
            <a:fld id="{48F7BE3A-081D-3A49-A7FE-0632706A7ED0}" type="slidenum">
              <a:rPr lang="en-US"/>
              <a:pPr>
                <a:defRPr/>
              </a:pPr>
              <a:t>‹#›</a:t>
            </a:fld>
            <a:endParaRPr lang="en-US"/>
          </a:p>
        </p:txBody>
      </p:sp>
    </p:spTree>
    <p:extLst>
      <p:ext uri="{BB962C8B-B14F-4D97-AF65-F5344CB8AC3E}">
        <p14:creationId xmlns:p14="http://schemas.microsoft.com/office/powerpoint/2010/main" val="1789778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IN"/>
          </a:p>
        </p:txBody>
      </p:sp>
      <p:sp>
        <p:nvSpPr>
          <p:cNvPr id="5" name="Rectangle 25"/>
          <p:cNvSpPr>
            <a:spLocks noGrp="1" noChangeArrowheads="1"/>
          </p:cNvSpPr>
          <p:nvPr>
            <p:ph type="ftr" sz="quarter" idx="11"/>
          </p:nvPr>
        </p:nvSpPr>
        <p:spPr>
          <a:ln/>
        </p:spPr>
        <p:txBody>
          <a:bodyPr/>
          <a:lstStyle>
            <a:lvl1pPr>
              <a:defRPr/>
            </a:lvl1pPr>
          </a:lstStyle>
          <a:p>
            <a:pPr>
              <a:defRPr/>
            </a:pPr>
            <a:endParaRPr lang="en-IN"/>
          </a:p>
        </p:txBody>
      </p:sp>
      <p:sp>
        <p:nvSpPr>
          <p:cNvPr id="6" name="Rectangle 26"/>
          <p:cNvSpPr>
            <a:spLocks noGrp="1" noChangeArrowheads="1"/>
          </p:cNvSpPr>
          <p:nvPr>
            <p:ph type="sldNum" sz="quarter" idx="12"/>
          </p:nvPr>
        </p:nvSpPr>
        <p:spPr>
          <a:ln/>
        </p:spPr>
        <p:txBody>
          <a:bodyPr/>
          <a:lstStyle>
            <a:lvl1pPr>
              <a:defRPr/>
            </a:lvl1pPr>
          </a:lstStyle>
          <a:p>
            <a:pPr>
              <a:defRPr/>
            </a:pPr>
            <a:fld id="{958607B8-DE2B-3D40-BDE0-386431B9B284}" type="slidenum">
              <a:rPr lang="en-US"/>
              <a:pPr>
                <a:defRPr/>
              </a:pPr>
              <a:t>‹#›</a:t>
            </a:fld>
            <a:endParaRPr lang="en-US"/>
          </a:p>
        </p:txBody>
      </p:sp>
    </p:spTree>
    <p:extLst>
      <p:ext uri="{BB962C8B-B14F-4D97-AF65-F5344CB8AC3E}">
        <p14:creationId xmlns:p14="http://schemas.microsoft.com/office/powerpoint/2010/main" val="1199713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4"/>
          <p:cNvSpPr>
            <a:spLocks noGrp="1" noChangeArrowheads="1"/>
          </p:cNvSpPr>
          <p:nvPr>
            <p:ph type="dt" sz="half" idx="10"/>
          </p:nvPr>
        </p:nvSpPr>
        <p:spPr>
          <a:ln/>
        </p:spPr>
        <p:txBody>
          <a:bodyPr/>
          <a:lstStyle>
            <a:lvl1pPr>
              <a:defRPr/>
            </a:lvl1pPr>
          </a:lstStyle>
          <a:p>
            <a:pPr>
              <a:defRPr/>
            </a:pPr>
            <a:endParaRPr lang="en-IN"/>
          </a:p>
        </p:txBody>
      </p:sp>
      <p:sp>
        <p:nvSpPr>
          <p:cNvPr id="6" name="Rectangle 25"/>
          <p:cNvSpPr>
            <a:spLocks noGrp="1" noChangeArrowheads="1"/>
          </p:cNvSpPr>
          <p:nvPr>
            <p:ph type="ftr" sz="quarter" idx="11"/>
          </p:nvPr>
        </p:nvSpPr>
        <p:spPr>
          <a:ln/>
        </p:spPr>
        <p:txBody>
          <a:bodyPr/>
          <a:lstStyle>
            <a:lvl1pPr>
              <a:defRPr/>
            </a:lvl1pPr>
          </a:lstStyle>
          <a:p>
            <a:pPr>
              <a:defRPr/>
            </a:pPr>
            <a:endParaRPr lang="en-IN"/>
          </a:p>
        </p:txBody>
      </p:sp>
      <p:sp>
        <p:nvSpPr>
          <p:cNvPr id="7" name="Rectangle 26"/>
          <p:cNvSpPr>
            <a:spLocks noGrp="1" noChangeArrowheads="1"/>
          </p:cNvSpPr>
          <p:nvPr>
            <p:ph type="sldNum" sz="quarter" idx="12"/>
          </p:nvPr>
        </p:nvSpPr>
        <p:spPr>
          <a:ln/>
        </p:spPr>
        <p:txBody>
          <a:bodyPr/>
          <a:lstStyle>
            <a:lvl1pPr>
              <a:defRPr/>
            </a:lvl1pPr>
          </a:lstStyle>
          <a:p>
            <a:pPr>
              <a:defRPr/>
            </a:pPr>
            <a:fld id="{E629770D-4AEB-A445-B01E-E31A8A5B4636}" type="slidenum">
              <a:rPr lang="en-US"/>
              <a:pPr>
                <a:defRPr/>
              </a:pPr>
              <a:t>‹#›</a:t>
            </a:fld>
            <a:endParaRPr lang="en-US"/>
          </a:p>
        </p:txBody>
      </p:sp>
    </p:spTree>
    <p:extLst>
      <p:ext uri="{BB962C8B-B14F-4D97-AF65-F5344CB8AC3E}">
        <p14:creationId xmlns:p14="http://schemas.microsoft.com/office/powerpoint/2010/main" val="1701482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4"/>
          <p:cNvSpPr>
            <a:spLocks noGrp="1" noChangeArrowheads="1"/>
          </p:cNvSpPr>
          <p:nvPr>
            <p:ph type="dt" sz="half" idx="10"/>
          </p:nvPr>
        </p:nvSpPr>
        <p:spPr>
          <a:ln/>
        </p:spPr>
        <p:txBody>
          <a:bodyPr/>
          <a:lstStyle>
            <a:lvl1pPr>
              <a:defRPr/>
            </a:lvl1pPr>
          </a:lstStyle>
          <a:p>
            <a:pPr>
              <a:defRPr/>
            </a:pPr>
            <a:endParaRPr lang="en-IN"/>
          </a:p>
        </p:txBody>
      </p:sp>
      <p:sp>
        <p:nvSpPr>
          <p:cNvPr id="8" name="Rectangle 25"/>
          <p:cNvSpPr>
            <a:spLocks noGrp="1" noChangeArrowheads="1"/>
          </p:cNvSpPr>
          <p:nvPr>
            <p:ph type="ftr" sz="quarter" idx="11"/>
          </p:nvPr>
        </p:nvSpPr>
        <p:spPr>
          <a:ln/>
        </p:spPr>
        <p:txBody>
          <a:bodyPr/>
          <a:lstStyle>
            <a:lvl1pPr>
              <a:defRPr/>
            </a:lvl1pPr>
          </a:lstStyle>
          <a:p>
            <a:pPr>
              <a:defRPr/>
            </a:pPr>
            <a:endParaRPr lang="en-IN"/>
          </a:p>
        </p:txBody>
      </p:sp>
      <p:sp>
        <p:nvSpPr>
          <p:cNvPr id="9" name="Rectangle 26"/>
          <p:cNvSpPr>
            <a:spLocks noGrp="1" noChangeArrowheads="1"/>
          </p:cNvSpPr>
          <p:nvPr>
            <p:ph type="sldNum" sz="quarter" idx="12"/>
          </p:nvPr>
        </p:nvSpPr>
        <p:spPr>
          <a:ln/>
        </p:spPr>
        <p:txBody>
          <a:bodyPr/>
          <a:lstStyle>
            <a:lvl1pPr>
              <a:defRPr/>
            </a:lvl1pPr>
          </a:lstStyle>
          <a:p>
            <a:pPr>
              <a:defRPr/>
            </a:pPr>
            <a:fld id="{8B53057E-54F7-9747-80E4-5DE6D3C5A95E}" type="slidenum">
              <a:rPr lang="en-US"/>
              <a:pPr>
                <a:defRPr/>
              </a:pPr>
              <a:t>‹#›</a:t>
            </a:fld>
            <a:endParaRPr lang="en-US"/>
          </a:p>
        </p:txBody>
      </p:sp>
    </p:spTree>
    <p:extLst>
      <p:ext uri="{BB962C8B-B14F-4D97-AF65-F5344CB8AC3E}">
        <p14:creationId xmlns:p14="http://schemas.microsoft.com/office/powerpoint/2010/main" val="3715545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4"/>
          <p:cNvSpPr>
            <a:spLocks noGrp="1" noChangeArrowheads="1"/>
          </p:cNvSpPr>
          <p:nvPr>
            <p:ph type="dt" sz="half" idx="10"/>
          </p:nvPr>
        </p:nvSpPr>
        <p:spPr>
          <a:ln/>
        </p:spPr>
        <p:txBody>
          <a:bodyPr/>
          <a:lstStyle>
            <a:lvl1pPr>
              <a:defRPr/>
            </a:lvl1pPr>
          </a:lstStyle>
          <a:p>
            <a:pPr>
              <a:defRPr/>
            </a:pPr>
            <a:endParaRPr lang="en-IN"/>
          </a:p>
        </p:txBody>
      </p:sp>
      <p:sp>
        <p:nvSpPr>
          <p:cNvPr id="4" name="Rectangle 25"/>
          <p:cNvSpPr>
            <a:spLocks noGrp="1" noChangeArrowheads="1"/>
          </p:cNvSpPr>
          <p:nvPr>
            <p:ph type="ftr" sz="quarter" idx="11"/>
          </p:nvPr>
        </p:nvSpPr>
        <p:spPr>
          <a:ln/>
        </p:spPr>
        <p:txBody>
          <a:bodyPr/>
          <a:lstStyle>
            <a:lvl1pPr>
              <a:defRPr/>
            </a:lvl1pPr>
          </a:lstStyle>
          <a:p>
            <a:pPr>
              <a:defRPr/>
            </a:pPr>
            <a:endParaRPr lang="en-IN"/>
          </a:p>
        </p:txBody>
      </p:sp>
      <p:sp>
        <p:nvSpPr>
          <p:cNvPr id="5" name="Rectangle 26"/>
          <p:cNvSpPr>
            <a:spLocks noGrp="1" noChangeArrowheads="1"/>
          </p:cNvSpPr>
          <p:nvPr>
            <p:ph type="sldNum" sz="quarter" idx="12"/>
          </p:nvPr>
        </p:nvSpPr>
        <p:spPr>
          <a:ln/>
        </p:spPr>
        <p:txBody>
          <a:bodyPr/>
          <a:lstStyle>
            <a:lvl1pPr>
              <a:defRPr/>
            </a:lvl1pPr>
          </a:lstStyle>
          <a:p>
            <a:pPr>
              <a:defRPr/>
            </a:pPr>
            <a:fld id="{9AFBC873-795D-3145-B562-70F9FA871398}" type="slidenum">
              <a:rPr lang="en-US"/>
              <a:pPr>
                <a:defRPr/>
              </a:pPr>
              <a:t>‹#›</a:t>
            </a:fld>
            <a:endParaRPr lang="en-US"/>
          </a:p>
        </p:txBody>
      </p:sp>
    </p:spTree>
    <p:extLst>
      <p:ext uri="{BB962C8B-B14F-4D97-AF65-F5344CB8AC3E}">
        <p14:creationId xmlns:p14="http://schemas.microsoft.com/office/powerpoint/2010/main" val="1561840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IN"/>
          </a:p>
        </p:txBody>
      </p:sp>
      <p:sp>
        <p:nvSpPr>
          <p:cNvPr id="3" name="Rectangle 25"/>
          <p:cNvSpPr>
            <a:spLocks noGrp="1" noChangeArrowheads="1"/>
          </p:cNvSpPr>
          <p:nvPr>
            <p:ph type="ftr" sz="quarter" idx="11"/>
          </p:nvPr>
        </p:nvSpPr>
        <p:spPr>
          <a:ln/>
        </p:spPr>
        <p:txBody>
          <a:bodyPr/>
          <a:lstStyle>
            <a:lvl1pPr>
              <a:defRPr/>
            </a:lvl1pPr>
          </a:lstStyle>
          <a:p>
            <a:pPr>
              <a:defRPr/>
            </a:pPr>
            <a:endParaRPr lang="en-IN"/>
          </a:p>
        </p:txBody>
      </p:sp>
      <p:sp>
        <p:nvSpPr>
          <p:cNvPr id="4" name="Rectangle 26"/>
          <p:cNvSpPr>
            <a:spLocks noGrp="1" noChangeArrowheads="1"/>
          </p:cNvSpPr>
          <p:nvPr>
            <p:ph type="sldNum" sz="quarter" idx="12"/>
          </p:nvPr>
        </p:nvSpPr>
        <p:spPr>
          <a:ln/>
        </p:spPr>
        <p:txBody>
          <a:bodyPr/>
          <a:lstStyle>
            <a:lvl1pPr>
              <a:defRPr/>
            </a:lvl1pPr>
          </a:lstStyle>
          <a:p>
            <a:pPr>
              <a:defRPr/>
            </a:pPr>
            <a:fld id="{BB10A649-9EB3-5740-958F-CB974BF59DAC}" type="slidenum">
              <a:rPr lang="en-US"/>
              <a:pPr>
                <a:defRPr/>
              </a:pPr>
              <a:t>‹#›</a:t>
            </a:fld>
            <a:endParaRPr lang="en-US"/>
          </a:p>
        </p:txBody>
      </p:sp>
    </p:spTree>
    <p:extLst>
      <p:ext uri="{BB962C8B-B14F-4D97-AF65-F5344CB8AC3E}">
        <p14:creationId xmlns:p14="http://schemas.microsoft.com/office/powerpoint/2010/main" val="1059813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IN"/>
          </a:p>
        </p:txBody>
      </p:sp>
      <p:sp>
        <p:nvSpPr>
          <p:cNvPr id="6" name="Rectangle 25"/>
          <p:cNvSpPr>
            <a:spLocks noGrp="1" noChangeArrowheads="1"/>
          </p:cNvSpPr>
          <p:nvPr>
            <p:ph type="ftr" sz="quarter" idx="11"/>
          </p:nvPr>
        </p:nvSpPr>
        <p:spPr>
          <a:ln/>
        </p:spPr>
        <p:txBody>
          <a:bodyPr/>
          <a:lstStyle>
            <a:lvl1pPr>
              <a:defRPr/>
            </a:lvl1pPr>
          </a:lstStyle>
          <a:p>
            <a:pPr>
              <a:defRPr/>
            </a:pPr>
            <a:endParaRPr lang="en-IN"/>
          </a:p>
        </p:txBody>
      </p:sp>
      <p:sp>
        <p:nvSpPr>
          <p:cNvPr id="7" name="Rectangle 26"/>
          <p:cNvSpPr>
            <a:spLocks noGrp="1" noChangeArrowheads="1"/>
          </p:cNvSpPr>
          <p:nvPr>
            <p:ph type="sldNum" sz="quarter" idx="12"/>
          </p:nvPr>
        </p:nvSpPr>
        <p:spPr>
          <a:ln/>
        </p:spPr>
        <p:txBody>
          <a:bodyPr/>
          <a:lstStyle>
            <a:lvl1pPr>
              <a:defRPr/>
            </a:lvl1pPr>
          </a:lstStyle>
          <a:p>
            <a:pPr>
              <a:defRPr/>
            </a:pPr>
            <a:fld id="{91C84447-D3D5-3E48-B17D-7F62F0497043}" type="slidenum">
              <a:rPr lang="en-US"/>
              <a:pPr>
                <a:defRPr/>
              </a:pPr>
              <a:t>‹#›</a:t>
            </a:fld>
            <a:endParaRPr lang="en-US"/>
          </a:p>
        </p:txBody>
      </p:sp>
    </p:spTree>
    <p:extLst>
      <p:ext uri="{BB962C8B-B14F-4D97-AF65-F5344CB8AC3E}">
        <p14:creationId xmlns:p14="http://schemas.microsoft.com/office/powerpoint/2010/main" val="2549444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IN"/>
          </a:p>
        </p:txBody>
      </p:sp>
      <p:sp>
        <p:nvSpPr>
          <p:cNvPr id="6" name="Rectangle 25"/>
          <p:cNvSpPr>
            <a:spLocks noGrp="1" noChangeArrowheads="1"/>
          </p:cNvSpPr>
          <p:nvPr>
            <p:ph type="ftr" sz="quarter" idx="11"/>
          </p:nvPr>
        </p:nvSpPr>
        <p:spPr>
          <a:ln/>
        </p:spPr>
        <p:txBody>
          <a:bodyPr/>
          <a:lstStyle>
            <a:lvl1pPr>
              <a:defRPr/>
            </a:lvl1pPr>
          </a:lstStyle>
          <a:p>
            <a:pPr>
              <a:defRPr/>
            </a:pPr>
            <a:endParaRPr lang="en-IN"/>
          </a:p>
        </p:txBody>
      </p:sp>
      <p:sp>
        <p:nvSpPr>
          <p:cNvPr id="7" name="Rectangle 26"/>
          <p:cNvSpPr>
            <a:spLocks noGrp="1" noChangeArrowheads="1"/>
          </p:cNvSpPr>
          <p:nvPr>
            <p:ph type="sldNum" sz="quarter" idx="12"/>
          </p:nvPr>
        </p:nvSpPr>
        <p:spPr>
          <a:ln/>
        </p:spPr>
        <p:txBody>
          <a:bodyPr/>
          <a:lstStyle>
            <a:lvl1pPr>
              <a:defRPr/>
            </a:lvl1pPr>
          </a:lstStyle>
          <a:p>
            <a:pPr>
              <a:defRPr/>
            </a:pPr>
            <a:fld id="{2212DA12-98E2-A147-A2CC-0DABB60C6CE1}" type="slidenum">
              <a:rPr lang="en-US"/>
              <a:pPr>
                <a:defRPr/>
              </a:pPr>
              <a:t>‹#›</a:t>
            </a:fld>
            <a:endParaRPr lang="en-US"/>
          </a:p>
        </p:txBody>
      </p:sp>
    </p:spTree>
    <p:extLst>
      <p:ext uri="{BB962C8B-B14F-4D97-AF65-F5344CB8AC3E}">
        <p14:creationId xmlns:p14="http://schemas.microsoft.com/office/powerpoint/2010/main" val="1650146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4"/>
          <p:cNvSpPr>
            <a:spLocks noGrp="1" noChangeArrowheads="1"/>
          </p:cNvSpPr>
          <p:nvPr>
            <p:ph type="dt" sz="half" idx="10"/>
          </p:nvPr>
        </p:nvSpPr>
        <p:spPr>
          <a:ln/>
        </p:spPr>
        <p:txBody>
          <a:bodyPr/>
          <a:lstStyle>
            <a:lvl1pPr>
              <a:defRPr/>
            </a:lvl1pPr>
          </a:lstStyle>
          <a:p>
            <a:pPr>
              <a:defRPr/>
            </a:pPr>
            <a:endParaRPr lang="en-IN"/>
          </a:p>
        </p:txBody>
      </p:sp>
      <p:sp>
        <p:nvSpPr>
          <p:cNvPr id="5" name="Rectangle 25"/>
          <p:cNvSpPr>
            <a:spLocks noGrp="1" noChangeArrowheads="1"/>
          </p:cNvSpPr>
          <p:nvPr>
            <p:ph type="ftr" sz="quarter" idx="11"/>
          </p:nvPr>
        </p:nvSpPr>
        <p:spPr>
          <a:ln/>
        </p:spPr>
        <p:txBody>
          <a:bodyPr/>
          <a:lstStyle>
            <a:lvl1pPr>
              <a:defRPr/>
            </a:lvl1pPr>
          </a:lstStyle>
          <a:p>
            <a:pPr>
              <a:defRPr/>
            </a:pPr>
            <a:endParaRPr lang="en-IN"/>
          </a:p>
        </p:txBody>
      </p:sp>
      <p:sp>
        <p:nvSpPr>
          <p:cNvPr id="6" name="Rectangle 26"/>
          <p:cNvSpPr>
            <a:spLocks noGrp="1" noChangeArrowheads="1"/>
          </p:cNvSpPr>
          <p:nvPr>
            <p:ph type="sldNum" sz="quarter" idx="12"/>
          </p:nvPr>
        </p:nvSpPr>
        <p:spPr>
          <a:ln/>
        </p:spPr>
        <p:txBody>
          <a:bodyPr/>
          <a:lstStyle>
            <a:lvl1pPr>
              <a:defRPr/>
            </a:lvl1pPr>
          </a:lstStyle>
          <a:p>
            <a:pPr>
              <a:defRPr/>
            </a:pPr>
            <a:fld id="{9B1014E4-8D93-FA4B-8E4B-CA2B138A9B8A}" type="slidenum">
              <a:rPr lang="en-US"/>
              <a:pPr>
                <a:defRPr/>
              </a:pPr>
              <a:t>‹#›</a:t>
            </a:fld>
            <a:endParaRPr lang="en-US"/>
          </a:p>
        </p:txBody>
      </p:sp>
    </p:spTree>
    <p:extLst>
      <p:ext uri="{BB962C8B-B14F-4D97-AF65-F5344CB8AC3E}">
        <p14:creationId xmlns:p14="http://schemas.microsoft.com/office/powerpoint/2010/main" val="5102397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1049" name="Freeform 3"/>
            <p:cNvSpPr>
              <a:spLocks/>
            </p:cNvSpPr>
            <p:nvPr/>
          </p:nvSpPr>
          <p:spPr bwMode="hidden">
            <a:xfrm>
              <a:off x="0" y="3072"/>
              <a:ext cx="5760" cy="1248"/>
            </a:xfrm>
            <a:custGeom>
              <a:avLst/>
              <a:gdLst>
                <a:gd name="T0" fmla="*/ 5760 w 6027"/>
                <a:gd name="T1" fmla="*/ 1248 h 2296"/>
                <a:gd name="T2" fmla="*/ 0 w 6027"/>
                <a:gd name="T3" fmla="*/ 1248 h 2296"/>
                <a:gd name="T4" fmla="*/ 0 w 6027"/>
                <a:gd name="T5" fmla="*/ 0 h 2296"/>
                <a:gd name="T6" fmla="*/ 5760 w 6027"/>
                <a:gd name="T7" fmla="*/ 0 h 2296"/>
                <a:gd name="T8" fmla="*/ 5760 w 6027"/>
                <a:gd name="T9" fmla="*/ 1248 h 2296"/>
                <a:gd name="T10" fmla="*/ 5760 w 6027"/>
                <a:gd name="T11" fmla="*/ 1248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9572"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a:ea typeface="+mn-ea"/>
                <a:cs typeface="+mn-cs"/>
              </a:endParaRPr>
            </a:p>
          </p:txBody>
        </p:sp>
      </p:grpSp>
      <p:sp>
        <p:nvSpPr>
          <p:cNvPr id="1027" name="Freeform 5"/>
          <p:cNvSpPr>
            <a:spLocks/>
          </p:cNvSpPr>
          <p:nvPr/>
        </p:nvSpPr>
        <p:spPr bwMode="hidden">
          <a:xfrm>
            <a:off x="6248400" y="6262688"/>
            <a:ext cx="2895600" cy="609600"/>
          </a:xfrm>
          <a:custGeom>
            <a:avLst/>
            <a:gdLst>
              <a:gd name="T0" fmla="*/ 2895600 w 5748"/>
              <a:gd name="T1" fmla="*/ 609600 h 246"/>
              <a:gd name="T2" fmla="*/ 0 w 5748"/>
              <a:gd name="T3" fmla="*/ 609600 h 246"/>
              <a:gd name="T4" fmla="*/ 0 w 5748"/>
              <a:gd name="T5" fmla="*/ 0 h 246"/>
              <a:gd name="T6" fmla="*/ 2895600 w 5748"/>
              <a:gd name="T7" fmla="*/ 0 h 246"/>
              <a:gd name="T8" fmla="*/ 2895600 w 5748"/>
              <a:gd name="T9" fmla="*/ 609600 h 246"/>
              <a:gd name="T10" fmla="*/ 2895600 w 5748"/>
              <a:gd name="T11" fmla="*/ 609600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028" name="Group 6"/>
          <p:cNvGrpSpPr>
            <a:grpSpLocks/>
          </p:cNvGrpSpPr>
          <p:nvPr/>
        </p:nvGrpSpPr>
        <p:grpSpPr bwMode="auto">
          <a:xfrm>
            <a:off x="0" y="6019800"/>
            <a:ext cx="7848600" cy="857250"/>
            <a:chOff x="0" y="3792"/>
            <a:chExt cx="4944" cy="540"/>
          </a:xfrm>
        </p:grpSpPr>
        <p:sp>
          <p:nvSpPr>
            <p:cNvPr id="109575"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a:ea typeface="+mn-ea"/>
                <a:cs typeface="+mn-cs"/>
              </a:endParaRPr>
            </a:p>
          </p:txBody>
        </p:sp>
        <p:grpSp>
          <p:nvGrpSpPr>
            <p:cNvPr id="1042" name="Group 8"/>
            <p:cNvGrpSpPr>
              <a:grpSpLocks/>
            </p:cNvGrpSpPr>
            <p:nvPr userDrawn="1"/>
          </p:nvGrpSpPr>
          <p:grpSpPr bwMode="auto">
            <a:xfrm>
              <a:off x="2486" y="3792"/>
              <a:ext cx="2458" cy="540"/>
              <a:chOff x="2486" y="3792"/>
              <a:chExt cx="2458" cy="540"/>
            </a:xfrm>
          </p:grpSpPr>
          <p:sp>
            <p:nvSpPr>
              <p:cNvPr id="1044" name="Freeform 9"/>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5" name="Freeform 10"/>
              <p:cNvSpPr>
                <a:spLocks/>
              </p:cNvSpPr>
              <p:nvPr userDrawn="1"/>
            </p:nvSpPr>
            <p:spPr bwMode="ltGray">
              <a:xfrm>
                <a:off x="2677" y="3792"/>
                <a:ext cx="186" cy="395"/>
              </a:xfrm>
              <a:custGeom>
                <a:avLst/>
                <a:gdLst>
                  <a:gd name="T0" fmla="*/ 36 w 186"/>
                  <a:gd name="T1" fmla="*/ 0 h 353"/>
                  <a:gd name="T2" fmla="*/ 54 w 186"/>
                  <a:gd name="T3" fmla="*/ 20 h 353"/>
                  <a:gd name="T4" fmla="*/ 24 w 186"/>
                  <a:gd name="T5" fmla="*/ 34 h 353"/>
                  <a:gd name="T6" fmla="*/ 18 w 186"/>
                  <a:gd name="T7" fmla="*/ 74 h 353"/>
                  <a:gd name="T8" fmla="*/ 42 w 186"/>
                  <a:gd name="T9" fmla="*/ 128 h 353"/>
                  <a:gd name="T10" fmla="*/ 48 w 186"/>
                  <a:gd name="T11" fmla="*/ 181 h 353"/>
                  <a:gd name="T12" fmla="*/ 0 w 186"/>
                  <a:gd name="T13" fmla="*/ 395 h 353"/>
                  <a:gd name="T14" fmla="*/ 54 w 186"/>
                  <a:gd name="T15" fmla="*/ 261 h 353"/>
                  <a:gd name="T16" fmla="*/ 84 w 186"/>
                  <a:gd name="T17" fmla="*/ 242 h 353"/>
                  <a:gd name="T18" fmla="*/ 126 w 186"/>
                  <a:gd name="T19" fmla="*/ 141 h 353"/>
                  <a:gd name="T20" fmla="*/ 144 w 186"/>
                  <a:gd name="T21" fmla="*/ 134 h 353"/>
                  <a:gd name="T22" fmla="*/ 144 w 186"/>
                  <a:gd name="T23" fmla="*/ 101 h 353"/>
                  <a:gd name="T24" fmla="*/ 186 w 186"/>
                  <a:gd name="T25" fmla="*/ 74 h 353"/>
                  <a:gd name="T26" fmla="*/ 162 w 186"/>
                  <a:gd name="T27" fmla="*/ 67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6"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7"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7 h 66"/>
                  <a:gd name="T8" fmla="*/ 6 w 155"/>
                  <a:gd name="T9" fmla="*/ 20 h 66"/>
                  <a:gd name="T10" fmla="*/ 0 w 155"/>
                  <a:gd name="T11" fmla="*/ 27 h 66"/>
                  <a:gd name="T12" fmla="*/ 78 w 155"/>
                  <a:gd name="T13" fmla="*/ 67 h 66"/>
                  <a:gd name="T14" fmla="*/ 96 w 155"/>
                  <a:gd name="T15" fmla="*/ 47 h 66"/>
                  <a:gd name="T16" fmla="*/ 155 w 155"/>
                  <a:gd name="T17" fmla="*/ 74 h 66"/>
                  <a:gd name="T18" fmla="*/ 126 w 155"/>
                  <a:gd name="T19" fmla="*/ 27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8" name="Freeform 13"/>
              <p:cNvSpPr>
                <a:spLocks/>
              </p:cNvSpPr>
              <p:nvPr userDrawn="1"/>
            </p:nvSpPr>
            <p:spPr bwMode="ltGray">
              <a:xfrm>
                <a:off x="2486" y="3859"/>
                <a:ext cx="42" cy="81"/>
              </a:xfrm>
              <a:custGeom>
                <a:avLst/>
                <a:gdLst>
                  <a:gd name="T0" fmla="*/ 6 w 42"/>
                  <a:gd name="T1" fmla="*/ 41 h 72"/>
                  <a:gd name="T2" fmla="*/ 0 w 42"/>
                  <a:gd name="T3" fmla="*/ 20 h 72"/>
                  <a:gd name="T4" fmla="*/ 12 w 42"/>
                  <a:gd name="T5" fmla="*/ 7 h 72"/>
                  <a:gd name="T6" fmla="*/ 0 w 42"/>
                  <a:gd name="T7" fmla="*/ 7 h 72"/>
                  <a:gd name="T8" fmla="*/ 12 w 42"/>
                  <a:gd name="T9" fmla="*/ 7 h 72"/>
                  <a:gd name="T10" fmla="*/ 24 w 42"/>
                  <a:gd name="T11" fmla="*/ 7 h 72"/>
                  <a:gd name="T12" fmla="*/ 36 w 42"/>
                  <a:gd name="T13" fmla="*/ 7 h 72"/>
                  <a:gd name="T14" fmla="*/ 42 w 42"/>
                  <a:gd name="T15" fmla="*/ 0 h 72"/>
                  <a:gd name="T16" fmla="*/ 30 w 42"/>
                  <a:gd name="T17" fmla="*/ 20 h 72"/>
                  <a:gd name="T18" fmla="*/ 42 w 42"/>
                  <a:gd name="T19" fmla="*/ 54 h 72"/>
                  <a:gd name="T20" fmla="*/ 12 w 42"/>
                  <a:gd name="T21" fmla="*/ 81 h 72"/>
                  <a:gd name="T22" fmla="*/ 6 w 42"/>
                  <a:gd name="T23" fmla="*/ 41 h 72"/>
                  <a:gd name="T24" fmla="*/ 6 w 42"/>
                  <a:gd name="T25" fmla="*/ 41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09582"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a:ea typeface="+mn-ea"/>
                <a:cs typeface="+mn-cs"/>
              </a:endParaRPr>
            </a:p>
          </p:txBody>
        </p:sp>
      </p:grpSp>
      <p:grpSp>
        <p:nvGrpSpPr>
          <p:cNvPr id="1029" name="Group 15"/>
          <p:cNvGrpSpPr>
            <a:grpSpLocks/>
          </p:cNvGrpSpPr>
          <p:nvPr/>
        </p:nvGrpSpPr>
        <p:grpSpPr bwMode="auto">
          <a:xfrm>
            <a:off x="627063" y="6021388"/>
            <a:ext cx="5684837" cy="849312"/>
            <a:chOff x="395" y="3793"/>
            <a:chExt cx="3581" cy="535"/>
          </a:xfrm>
        </p:grpSpPr>
        <p:sp>
          <p:nvSpPr>
            <p:cNvPr id="1035" name="Freeform 16"/>
            <p:cNvSpPr>
              <a:spLocks/>
            </p:cNvSpPr>
            <p:nvPr/>
          </p:nvSpPr>
          <p:spPr bwMode="auto">
            <a:xfrm>
              <a:off x="1196" y="3793"/>
              <a:ext cx="365" cy="291"/>
            </a:xfrm>
            <a:custGeom>
              <a:avLst/>
              <a:gdLst>
                <a:gd name="T0" fmla="*/ 24 w 365"/>
                <a:gd name="T1" fmla="*/ 24 h 287"/>
                <a:gd name="T2" fmla="*/ 0 w 365"/>
                <a:gd name="T3" fmla="*/ 61 h 287"/>
                <a:gd name="T4" fmla="*/ 66 w 365"/>
                <a:gd name="T5" fmla="*/ 110 h 287"/>
                <a:gd name="T6" fmla="*/ 143 w 365"/>
                <a:gd name="T7" fmla="*/ 183 h 287"/>
                <a:gd name="T8" fmla="*/ 191 w 365"/>
                <a:gd name="T9" fmla="*/ 170 h 287"/>
                <a:gd name="T10" fmla="*/ 341 w 365"/>
                <a:gd name="T11" fmla="*/ 291 h 287"/>
                <a:gd name="T12" fmla="*/ 305 w 365"/>
                <a:gd name="T13" fmla="*/ 176 h 287"/>
                <a:gd name="T14" fmla="*/ 365 w 365"/>
                <a:gd name="T15" fmla="*/ 134 h 287"/>
                <a:gd name="T16" fmla="*/ 359 w 365"/>
                <a:gd name="T17" fmla="*/ 128 h 287"/>
                <a:gd name="T18" fmla="*/ 335 w 365"/>
                <a:gd name="T19" fmla="*/ 116 h 287"/>
                <a:gd name="T20" fmla="*/ 299 w 365"/>
                <a:gd name="T21" fmla="*/ 91 h 287"/>
                <a:gd name="T22" fmla="*/ 257 w 365"/>
                <a:gd name="T23" fmla="*/ 73 h 287"/>
                <a:gd name="T24" fmla="*/ 215 w 365"/>
                <a:gd name="T25" fmla="*/ 55 h 287"/>
                <a:gd name="T26" fmla="*/ 173 w 365"/>
                <a:gd name="T27" fmla="*/ 37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6" name="Freeform 17"/>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7" name="Freeform 18"/>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1 h 60"/>
                <a:gd name="T16" fmla="*/ 65 w 71"/>
                <a:gd name="T17" fmla="*/ 43 h 60"/>
                <a:gd name="T18" fmla="*/ 71 w 71"/>
                <a:gd name="T19" fmla="*/ 55 h 60"/>
                <a:gd name="T20" fmla="*/ 71 w 71"/>
                <a:gd name="T21" fmla="*/ 61 h 60"/>
                <a:gd name="T22" fmla="*/ 59 w 71"/>
                <a:gd name="T23" fmla="*/ 55 h 60"/>
                <a:gd name="T24" fmla="*/ 47 w 71"/>
                <a:gd name="T25" fmla="*/ 43 h 60"/>
                <a:gd name="T26" fmla="*/ 23 w 71"/>
                <a:gd name="T27" fmla="*/ 31 h 60"/>
                <a:gd name="T28" fmla="*/ 23 w 71"/>
                <a:gd name="T29" fmla="*/ 37 h 60"/>
                <a:gd name="T30" fmla="*/ 18 w 71"/>
                <a:gd name="T31" fmla="*/ 43 h 60"/>
                <a:gd name="T32" fmla="*/ 12 w 71"/>
                <a:gd name="T33" fmla="*/ 49 h 60"/>
                <a:gd name="T34" fmla="*/ 6 w 71"/>
                <a:gd name="T35" fmla="*/ 49 h 60"/>
                <a:gd name="T36" fmla="*/ 6 w 71"/>
                <a:gd name="T37" fmla="*/ 49 h 60"/>
                <a:gd name="T38" fmla="*/ 6 w 71"/>
                <a:gd name="T39" fmla="*/ 37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8" name="Freeform 19"/>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5 h 162"/>
                <a:gd name="T10" fmla="*/ 96 w 161"/>
                <a:gd name="T11" fmla="*/ 61 h 162"/>
                <a:gd name="T12" fmla="*/ 102 w 161"/>
                <a:gd name="T13" fmla="*/ 73 h 162"/>
                <a:gd name="T14" fmla="*/ 108 w 161"/>
                <a:gd name="T15" fmla="*/ 85 h 162"/>
                <a:gd name="T16" fmla="*/ 120 w 161"/>
                <a:gd name="T17" fmla="*/ 97 h 162"/>
                <a:gd name="T18" fmla="*/ 143 w 161"/>
                <a:gd name="T19" fmla="*/ 115 h 162"/>
                <a:gd name="T20" fmla="*/ 155 w 161"/>
                <a:gd name="T21" fmla="*/ 140 h 162"/>
                <a:gd name="T22" fmla="*/ 161 w 161"/>
                <a:gd name="T23" fmla="*/ 158 h 162"/>
                <a:gd name="T24" fmla="*/ 161 w 161"/>
                <a:gd name="T25" fmla="*/ 164 h 162"/>
                <a:gd name="T26" fmla="*/ 96 w 161"/>
                <a:gd name="T27" fmla="*/ 103 h 162"/>
                <a:gd name="T28" fmla="*/ 30 w 161"/>
                <a:gd name="T29" fmla="*/ 55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9" name="Freeform 20"/>
            <p:cNvSpPr>
              <a:spLocks/>
            </p:cNvSpPr>
            <p:nvPr/>
          </p:nvSpPr>
          <p:spPr bwMode="auto">
            <a:xfrm>
              <a:off x="706" y="3854"/>
              <a:ext cx="59" cy="61"/>
            </a:xfrm>
            <a:custGeom>
              <a:avLst/>
              <a:gdLst>
                <a:gd name="T0" fmla="*/ 59 w 59"/>
                <a:gd name="T1" fmla="*/ 6 h 60"/>
                <a:gd name="T2" fmla="*/ 41 w 59"/>
                <a:gd name="T3" fmla="*/ 31 h 60"/>
                <a:gd name="T4" fmla="*/ 41 w 59"/>
                <a:gd name="T5" fmla="*/ 37 h 60"/>
                <a:gd name="T6" fmla="*/ 47 w 59"/>
                <a:gd name="T7" fmla="*/ 43 h 60"/>
                <a:gd name="T8" fmla="*/ 53 w 59"/>
                <a:gd name="T9" fmla="*/ 55 h 60"/>
                <a:gd name="T10" fmla="*/ 53 w 59"/>
                <a:gd name="T11" fmla="*/ 61 h 60"/>
                <a:gd name="T12" fmla="*/ 47 w 59"/>
                <a:gd name="T13" fmla="*/ 55 h 60"/>
                <a:gd name="T14" fmla="*/ 35 w 59"/>
                <a:gd name="T15" fmla="*/ 49 h 60"/>
                <a:gd name="T16" fmla="*/ 23 w 59"/>
                <a:gd name="T17" fmla="*/ 37 h 60"/>
                <a:gd name="T18" fmla="*/ 17 w 59"/>
                <a:gd name="T19" fmla="*/ 31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0" name="Freeform 21"/>
            <p:cNvSpPr>
              <a:spLocks/>
            </p:cNvSpPr>
            <p:nvPr/>
          </p:nvSpPr>
          <p:spPr bwMode="auto">
            <a:xfrm>
              <a:off x="395" y="3811"/>
              <a:ext cx="245" cy="207"/>
            </a:xfrm>
            <a:custGeom>
              <a:avLst/>
              <a:gdLst>
                <a:gd name="T0" fmla="*/ 233 w 245"/>
                <a:gd name="T1" fmla="*/ 37 h 204"/>
                <a:gd name="T2" fmla="*/ 245 w 245"/>
                <a:gd name="T3" fmla="*/ 43 h 204"/>
                <a:gd name="T4" fmla="*/ 209 w 245"/>
                <a:gd name="T5" fmla="*/ 85 h 204"/>
                <a:gd name="T6" fmla="*/ 143 w 245"/>
                <a:gd name="T7" fmla="*/ 134 h 204"/>
                <a:gd name="T8" fmla="*/ 167 w 245"/>
                <a:gd name="T9" fmla="*/ 158 h 204"/>
                <a:gd name="T10" fmla="*/ 179 w 245"/>
                <a:gd name="T11" fmla="*/ 207 h 204"/>
                <a:gd name="T12" fmla="*/ 77 w 245"/>
                <a:gd name="T13" fmla="*/ 134 h 204"/>
                <a:gd name="T14" fmla="*/ 47 w 245"/>
                <a:gd name="T15" fmla="*/ 85 h 204"/>
                <a:gd name="T16" fmla="*/ 89 w 245"/>
                <a:gd name="T17" fmla="*/ 67 h 204"/>
                <a:gd name="T18" fmla="*/ 59 w 245"/>
                <a:gd name="T19" fmla="*/ 37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7 h 204"/>
                <a:gd name="T50" fmla="*/ 233 w 245"/>
                <a:gd name="T51" fmla="*/ 37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09590"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IN" smtClean="0"/>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9592"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latin typeface="Arial" charset="0"/>
                <a:ea typeface="+mn-ea"/>
                <a:cs typeface="+mn-cs"/>
              </a:defRPr>
            </a:lvl1pPr>
          </a:lstStyle>
          <a:p>
            <a:pPr>
              <a:defRPr/>
            </a:pPr>
            <a:endParaRPr lang="en-IN"/>
          </a:p>
        </p:txBody>
      </p:sp>
      <p:sp>
        <p:nvSpPr>
          <p:cNvPr id="109593"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latin typeface="Arial" charset="0"/>
                <a:ea typeface="+mn-ea"/>
                <a:cs typeface="+mn-cs"/>
              </a:defRPr>
            </a:lvl1pPr>
          </a:lstStyle>
          <a:p>
            <a:pPr>
              <a:defRPr/>
            </a:pPr>
            <a:endParaRPr lang="en-IN"/>
          </a:p>
        </p:txBody>
      </p:sp>
      <p:sp>
        <p:nvSpPr>
          <p:cNvPr id="109594"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defRPr>
            </a:lvl1pPr>
          </a:lstStyle>
          <a:p>
            <a:pPr>
              <a:defRPr/>
            </a:pPr>
            <a:fld id="{69D07C0C-BD70-4B48-BA3C-945484A974A8}"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Lst>
  <p:timing>
    <p:tnLst>
      <p:par>
        <p:cTn xmlns:p14="http://schemas.microsoft.com/office/powerpoint/2010/mai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S PGothic" pitchFamily="34" charset="-128"/>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ea typeface="MS PGothic" pitchFamily="34" charset="-128"/>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ea typeface="MS PGothic" pitchFamily="34" charset="-128"/>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ea typeface="MS PGothic" pitchFamily="34" charset="-128"/>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ea typeface="MS PGothic" pitchFamily="34" charset="-128"/>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ea typeface="Arial" charset="0"/>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idx="4294967295"/>
          </p:nvPr>
        </p:nvSpPr>
        <p:spPr>
          <a:xfrm>
            <a:off x="539552" y="2132856"/>
            <a:ext cx="8229600" cy="1143000"/>
          </a:xfrm>
        </p:spPr>
        <p:txBody>
          <a:bodyPr/>
          <a:lstStyle/>
          <a:p>
            <a:pPr>
              <a:defRPr/>
            </a:pPr>
            <a:r>
              <a:rPr lang="en-US" sz="5400" b="1" dirty="0" smtClean="0">
                <a:ea typeface="+mj-ea"/>
              </a:rPr>
              <a:t>CRANIOPHARYNGIOMA</a:t>
            </a:r>
            <a:endParaRPr lang="en-IN" sz="5400" b="1" dirty="0" smtClean="0">
              <a:ea typeface="+mj-ea"/>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defRPr/>
            </a:pPr>
            <a:r>
              <a:rPr lang="en-US" b="1" dirty="0" smtClean="0">
                <a:ea typeface="+mj-ea"/>
              </a:rPr>
              <a:t>PAPILLARY TUMOUR</a:t>
            </a:r>
            <a:endParaRPr lang="en-IN" b="1" dirty="0" smtClean="0">
              <a:ea typeface="+mj-ea"/>
            </a:endParaRPr>
          </a:p>
        </p:txBody>
      </p:sp>
      <p:sp>
        <p:nvSpPr>
          <p:cNvPr id="22530" name="Rectangle 3"/>
          <p:cNvSpPr>
            <a:spLocks noGrp="1" noChangeArrowheads="1"/>
          </p:cNvSpPr>
          <p:nvPr>
            <p:ph type="body" idx="1"/>
          </p:nvPr>
        </p:nvSpPr>
        <p:spPr/>
        <p:txBody>
          <a:bodyPr/>
          <a:lstStyle/>
          <a:p>
            <a:pPr>
              <a:spcBef>
                <a:spcPts val="1675"/>
              </a:spcBef>
            </a:pPr>
            <a:r>
              <a:rPr lang="en-US" sz="2800">
                <a:latin typeface="Arial" charset="0"/>
                <a:ea typeface="MS PGothic" charset="0"/>
              </a:rPr>
              <a:t>RARER (10 FOLD RARER)</a:t>
            </a:r>
          </a:p>
          <a:p>
            <a:pPr>
              <a:spcBef>
                <a:spcPts val="1675"/>
              </a:spcBef>
            </a:pPr>
            <a:r>
              <a:rPr lang="en-US" sz="2800">
                <a:latin typeface="Arial" charset="0"/>
                <a:ea typeface="MS PGothic" charset="0"/>
              </a:rPr>
              <a:t>OCCURS IN ADULTS</a:t>
            </a:r>
          </a:p>
          <a:p>
            <a:pPr>
              <a:spcBef>
                <a:spcPts val="1675"/>
              </a:spcBef>
            </a:pPr>
            <a:r>
              <a:rPr lang="en-US" sz="2800">
                <a:latin typeface="Arial" charset="0"/>
                <a:ea typeface="MS PGothic" charset="0"/>
              </a:rPr>
              <a:t>SOLID</a:t>
            </a:r>
          </a:p>
          <a:p>
            <a:pPr>
              <a:spcBef>
                <a:spcPts val="1675"/>
              </a:spcBef>
            </a:pPr>
            <a:r>
              <a:rPr lang="en-US" sz="2800">
                <a:latin typeface="Arial" charset="0"/>
                <a:ea typeface="MS PGothic" charset="0"/>
              </a:rPr>
              <a:t>NO CALCIFICATION/ KERATIN PEARL/ MOTOR OIL</a:t>
            </a:r>
          </a:p>
          <a:p>
            <a:pPr>
              <a:spcBef>
                <a:spcPts val="1675"/>
              </a:spcBef>
            </a:pPr>
            <a:r>
              <a:rPr lang="en-US" sz="2800">
                <a:latin typeface="Arial" charset="0"/>
                <a:ea typeface="MS PGothic" charset="0"/>
              </a:rPr>
              <a:t>COMPOSED OF ANASTOMOSING CORDS OF SQUAMOUS EPITHELIUM</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defRPr/>
            </a:pPr>
            <a:r>
              <a:rPr lang="en-US" b="1" smtClean="0">
                <a:ea typeface="+mj-ea"/>
              </a:rPr>
              <a:t>INCIDENCE</a:t>
            </a:r>
            <a:endParaRPr lang="en-IN" b="1" smtClean="0">
              <a:ea typeface="+mj-ea"/>
            </a:endParaRPr>
          </a:p>
        </p:txBody>
      </p:sp>
      <p:sp>
        <p:nvSpPr>
          <p:cNvPr id="16387" name="Rectangle 3"/>
          <p:cNvSpPr>
            <a:spLocks noGrp="1" noChangeArrowheads="1"/>
          </p:cNvSpPr>
          <p:nvPr>
            <p:ph type="body" idx="1"/>
          </p:nvPr>
        </p:nvSpPr>
        <p:spPr>
          <a:xfrm>
            <a:off x="457200" y="1719263"/>
            <a:ext cx="8229600" cy="4495800"/>
          </a:xfrm>
        </p:spPr>
        <p:txBody>
          <a:bodyPr/>
          <a:lstStyle/>
          <a:p>
            <a:pPr>
              <a:spcBef>
                <a:spcPts val="1768"/>
              </a:spcBef>
              <a:defRPr/>
            </a:pPr>
            <a:r>
              <a:rPr lang="en-US" dirty="0" smtClean="0">
                <a:ea typeface="+mn-ea"/>
              </a:rPr>
              <a:t>3-5% OF PRIMARY BRAIN TUMOURS</a:t>
            </a:r>
          </a:p>
          <a:p>
            <a:pPr>
              <a:spcBef>
                <a:spcPts val="1768"/>
              </a:spcBef>
              <a:defRPr/>
            </a:pPr>
            <a:r>
              <a:rPr lang="en-US" dirty="0" smtClean="0">
                <a:ea typeface="+mn-ea"/>
              </a:rPr>
              <a:t>50% OF PAEDIATRIC SUPRA SELLAR TUMOURS</a:t>
            </a:r>
          </a:p>
          <a:p>
            <a:pPr>
              <a:spcBef>
                <a:spcPts val="1768"/>
              </a:spcBef>
              <a:defRPr/>
            </a:pPr>
            <a:r>
              <a:rPr lang="en-IN" cap="all" dirty="0" smtClean="0">
                <a:ea typeface="+mn-ea"/>
              </a:rPr>
              <a:t>Reports of involvement of chromosome 2 and 12 (R. Rick </a:t>
            </a:r>
            <a:r>
              <a:rPr lang="en-IN" cap="all" dirty="0" err="1" smtClean="0">
                <a:ea typeface="+mn-ea"/>
              </a:rPr>
              <a:t>Bhasin</a:t>
            </a:r>
            <a:r>
              <a:rPr lang="en-IN" cap="all" dirty="0" smtClean="0">
                <a:ea typeface="+mn-ea"/>
              </a:rPr>
              <a:t>, MD) </a:t>
            </a:r>
            <a:endParaRPr lang="en-IN" dirty="0" smtClean="0">
              <a:ea typeface="+mn-ea"/>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defRPr/>
            </a:pPr>
            <a:r>
              <a:rPr lang="en-US" b="1" smtClean="0">
                <a:ea typeface="+mj-ea"/>
              </a:rPr>
              <a:t>AGE</a:t>
            </a:r>
            <a:endParaRPr lang="en-IN" b="1" smtClean="0">
              <a:ea typeface="+mj-ea"/>
            </a:endParaRPr>
          </a:p>
        </p:txBody>
      </p:sp>
      <p:sp>
        <p:nvSpPr>
          <p:cNvPr id="24578" name="Rectangle 3"/>
          <p:cNvSpPr>
            <a:spLocks noGrp="1" noChangeArrowheads="1"/>
          </p:cNvSpPr>
          <p:nvPr>
            <p:ph type="body" idx="1"/>
          </p:nvPr>
        </p:nvSpPr>
        <p:spPr>
          <a:xfrm>
            <a:off x="485775" y="1643063"/>
            <a:ext cx="8229600" cy="4495800"/>
          </a:xfrm>
        </p:spPr>
        <p:txBody>
          <a:bodyPr/>
          <a:lstStyle/>
          <a:p>
            <a:pPr>
              <a:spcBef>
                <a:spcPts val="1763"/>
              </a:spcBef>
            </a:pPr>
            <a:r>
              <a:rPr lang="en-US">
                <a:latin typeface="Arial" charset="0"/>
                <a:ea typeface="MS PGothic" charset="0"/>
              </a:rPr>
              <a:t>&gt;50% IN CHILDREN PEAK AGE 8-12 YEARS</a:t>
            </a:r>
          </a:p>
          <a:p>
            <a:pPr>
              <a:spcBef>
                <a:spcPts val="1763"/>
              </a:spcBef>
            </a:pPr>
            <a:r>
              <a:rPr lang="en-US">
                <a:latin typeface="Arial" charset="0"/>
                <a:ea typeface="MS PGothic" charset="0"/>
              </a:rPr>
              <a:t>SECOND PEAK IN ADULTS 40-60 YEARS</a:t>
            </a:r>
          </a:p>
          <a:p>
            <a:pPr>
              <a:spcBef>
                <a:spcPts val="1763"/>
              </a:spcBef>
            </a:pPr>
            <a:r>
              <a:rPr lang="en-US">
                <a:latin typeface="Arial" charset="0"/>
                <a:ea typeface="MS PGothic" charset="0"/>
              </a:rPr>
              <a:t>NO GENDER DIFFERENCE</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defRPr/>
            </a:pPr>
            <a:r>
              <a:rPr lang="en-US" b="1" smtClean="0">
                <a:ea typeface="+mj-ea"/>
              </a:rPr>
              <a:t>LOCATION</a:t>
            </a:r>
            <a:endParaRPr lang="en-IN" b="1" smtClean="0">
              <a:ea typeface="+mj-ea"/>
            </a:endParaRPr>
          </a:p>
        </p:txBody>
      </p:sp>
      <p:sp>
        <p:nvSpPr>
          <p:cNvPr id="25602" name="Rectangle 3"/>
          <p:cNvSpPr>
            <a:spLocks noGrp="1" noChangeArrowheads="1"/>
          </p:cNvSpPr>
          <p:nvPr>
            <p:ph type="body" idx="1"/>
          </p:nvPr>
        </p:nvSpPr>
        <p:spPr>
          <a:xfrm>
            <a:off x="457200" y="1719263"/>
            <a:ext cx="8229600" cy="4495800"/>
          </a:xfrm>
        </p:spPr>
        <p:txBody>
          <a:bodyPr/>
          <a:lstStyle/>
          <a:p>
            <a:pPr>
              <a:lnSpc>
                <a:spcPct val="150000"/>
              </a:lnSpc>
              <a:spcBef>
                <a:spcPts val="1763"/>
              </a:spcBef>
            </a:pPr>
            <a:r>
              <a:rPr lang="en-US">
                <a:latin typeface="Arial" charset="0"/>
                <a:ea typeface="MS PGothic" charset="0"/>
              </a:rPr>
              <a:t>70% COMBINED SUPRASELLAR/ INTRASELLAR</a:t>
            </a:r>
          </a:p>
          <a:p>
            <a:pPr>
              <a:lnSpc>
                <a:spcPct val="150000"/>
              </a:lnSpc>
              <a:spcBef>
                <a:spcPts val="1763"/>
              </a:spcBef>
            </a:pPr>
            <a:r>
              <a:rPr lang="en-US">
                <a:latin typeface="Arial" charset="0"/>
                <a:ea typeface="MS PGothic" charset="0"/>
              </a:rPr>
              <a:t>COMPLETELY INTRASELLAR CRANIOPHARYNGIOMAS ARE RARE</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57200" y="142875"/>
            <a:ext cx="8229600" cy="857250"/>
          </a:xfrm>
        </p:spPr>
        <p:txBody>
          <a:bodyPr/>
          <a:lstStyle/>
          <a:p>
            <a:pPr>
              <a:defRPr/>
            </a:pPr>
            <a:r>
              <a:rPr lang="en-US" b="1" dirty="0" smtClean="0">
                <a:ea typeface="+mj-ea"/>
              </a:rPr>
              <a:t>BLOOD SUPPLY</a:t>
            </a:r>
            <a:endParaRPr lang="en-IN" b="1" dirty="0" smtClean="0">
              <a:ea typeface="+mj-ea"/>
            </a:endParaRPr>
          </a:p>
        </p:txBody>
      </p:sp>
      <p:sp>
        <p:nvSpPr>
          <p:cNvPr id="26626" name="Rectangle 3"/>
          <p:cNvSpPr>
            <a:spLocks noGrp="1" noChangeArrowheads="1"/>
          </p:cNvSpPr>
          <p:nvPr>
            <p:ph type="body" idx="1"/>
          </p:nvPr>
        </p:nvSpPr>
        <p:spPr>
          <a:xfrm>
            <a:off x="457200" y="1143000"/>
            <a:ext cx="8229600" cy="5072063"/>
          </a:xfrm>
        </p:spPr>
        <p:txBody>
          <a:bodyPr/>
          <a:lstStyle/>
          <a:p>
            <a:pPr>
              <a:lnSpc>
                <a:spcPct val="130000"/>
              </a:lnSpc>
              <a:spcBef>
                <a:spcPts val="1675"/>
              </a:spcBef>
              <a:buFontTx/>
              <a:buNone/>
            </a:pPr>
            <a:r>
              <a:rPr lang="en-US" sz="2400" b="1">
                <a:latin typeface="Arial" charset="0"/>
                <a:ea typeface="MS PGothic" charset="0"/>
              </a:rPr>
              <a:t>INTRASELLAR PORTION </a:t>
            </a:r>
            <a:r>
              <a:rPr lang="en-US" sz="2000" b="1">
                <a:latin typeface="Arial" charset="0"/>
                <a:ea typeface="MS PGothic" charset="0"/>
              </a:rPr>
              <a:t>-</a:t>
            </a:r>
          </a:p>
          <a:p>
            <a:pPr>
              <a:lnSpc>
                <a:spcPct val="130000"/>
              </a:lnSpc>
              <a:spcBef>
                <a:spcPts val="1675"/>
              </a:spcBef>
            </a:pPr>
            <a:r>
              <a:rPr lang="en-US" sz="2000">
                <a:latin typeface="Arial" charset="0"/>
                <a:ea typeface="MS PGothic" charset="0"/>
              </a:rPr>
              <a:t>TWO BRANCHES FROM THE INTRACAVERNOUS PORTION OF THE IC OR THE INFERIOR HYPOPHYSEAL ARTERIES </a:t>
            </a:r>
          </a:p>
          <a:p>
            <a:pPr>
              <a:lnSpc>
                <a:spcPct val="130000"/>
              </a:lnSpc>
              <a:spcBef>
                <a:spcPts val="1675"/>
              </a:spcBef>
              <a:buFontTx/>
              <a:buNone/>
            </a:pPr>
            <a:r>
              <a:rPr lang="en-US" sz="2400" b="1">
                <a:latin typeface="Arial" charset="0"/>
                <a:ea typeface="MS PGothic" charset="0"/>
              </a:rPr>
              <a:t>SUPRASELLAR  PORTION –</a:t>
            </a:r>
          </a:p>
          <a:p>
            <a:pPr>
              <a:lnSpc>
                <a:spcPct val="130000"/>
              </a:lnSpc>
              <a:spcBef>
                <a:spcPts val="1675"/>
              </a:spcBef>
            </a:pPr>
            <a:r>
              <a:rPr lang="en-US" sz="2000">
                <a:latin typeface="Arial" charset="0"/>
                <a:ea typeface="MS PGothic" charset="0"/>
              </a:rPr>
              <a:t>ANTERIOR CEREBRAL, ACoA</a:t>
            </a:r>
          </a:p>
          <a:p>
            <a:pPr>
              <a:lnSpc>
                <a:spcPct val="130000"/>
              </a:lnSpc>
              <a:spcBef>
                <a:spcPts val="1675"/>
              </a:spcBef>
            </a:pPr>
            <a:r>
              <a:rPr lang="en-US" sz="2000">
                <a:latin typeface="Arial" charset="0"/>
                <a:ea typeface="MS PGothic" charset="0"/>
              </a:rPr>
              <a:t>BRANCHES OF THE PCA</a:t>
            </a:r>
          </a:p>
          <a:p>
            <a:pPr>
              <a:lnSpc>
                <a:spcPct val="130000"/>
              </a:lnSpc>
              <a:spcBef>
                <a:spcPts val="1675"/>
              </a:spcBef>
              <a:buFontTx/>
              <a:buNone/>
            </a:pPr>
            <a:r>
              <a:rPr lang="en-US" sz="2400" b="1">
                <a:latin typeface="Arial" charset="0"/>
                <a:ea typeface="MS PGothic" charset="0"/>
              </a:rPr>
              <a:t>PROXIMAL PCA INTRAVENTRICULAR TUMOUR OR CLOSE TO THE FLOOR OF THE THIRD VENTRICLE</a:t>
            </a:r>
          </a:p>
          <a:p>
            <a:pPr>
              <a:lnSpc>
                <a:spcPct val="130000"/>
              </a:lnSpc>
              <a:spcBef>
                <a:spcPts val="1675"/>
              </a:spcBef>
            </a:pPr>
            <a:endParaRPr lang="en-US" sz="2000">
              <a:latin typeface="Arial" charset="0"/>
              <a:ea typeface="MS PGothic" charset="0"/>
            </a:endParaRPr>
          </a:p>
          <a:p>
            <a:pPr>
              <a:lnSpc>
                <a:spcPct val="130000"/>
              </a:lnSpc>
              <a:spcBef>
                <a:spcPts val="1675"/>
              </a:spcBef>
            </a:pPr>
            <a:endParaRPr lang="en-US" sz="2000">
              <a:latin typeface="Arial"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pPr algn="ctr">
              <a:defRPr/>
            </a:pPr>
            <a:r>
              <a:rPr lang="en-US" sz="3200" cap="none">
                <a:latin typeface="Arial" charset="0"/>
                <a:ea typeface="MS PGothic" charset="0"/>
                <a:cs typeface="Arial" charset="0"/>
              </a:rPr>
              <a:t>VERTICAL TUMOR EXTENSION </a:t>
            </a:r>
            <a:br>
              <a:rPr lang="en-US" sz="3200" cap="none">
                <a:latin typeface="Arial" charset="0"/>
                <a:ea typeface="MS PGothic" charset="0"/>
                <a:cs typeface="Arial" charset="0"/>
              </a:rPr>
            </a:br>
            <a:r>
              <a:rPr lang="en-US" sz="3200" cap="none">
                <a:latin typeface="Arial" charset="0"/>
                <a:ea typeface="MS PGothic" charset="0"/>
                <a:cs typeface="Arial" charset="0"/>
              </a:rPr>
              <a:t>(CLASSIFICATION BY MADJID SAMII)</a:t>
            </a:r>
          </a:p>
        </p:txBody>
      </p:sp>
      <p:sp>
        <p:nvSpPr>
          <p:cNvPr id="5" name="Content Placeholder 2"/>
          <p:cNvSpPr txBox="1">
            <a:spLocks/>
          </p:cNvSpPr>
          <p:nvPr/>
        </p:nvSpPr>
        <p:spPr bwMode="auto">
          <a:xfrm>
            <a:off x="457200" y="1643063"/>
            <a:ext cx="8229600" cy="3857625"/>
          </a:xfrm>
          <a:prstGeom prst="rect">
            <a:avLst/>
          </a:prstGeom>
          <a:noFill/>
          <a:ln w="9525">
            <a:noFill/>
            <a:miter lim="800000"/>
            <a:headEnd/>
            <a:tailEnd/>
          </a:ln>
        </p:spPr>
        <p:txBody>
          <a:bodyPr anchor="b"/>
          <a:lstStyle/>
          <a:p>
            <a:pPr marL="465138" indent="-465138" eaLnBrk="0" hangingPunct="0">
              <a:spcBef>
                <a:spcPts val="2576"/>
              </a:spcBef>
              <a:buClr>
                <a:schemeClr val="tx2"/>
              </a:buClr>
              <a:buFont typeface="Arial" pitchFamily="34" charset="0"/>
              <a:buChar char="•"/>
              <a:defRPr/>
            </a:pPr>
            <a:r>
              <a:rPr lang="en-US" sz="2000" kern="0" dirty="0">
                <a:latin typeface="+mn-lt"/>
                <a:ea typeface="+mn-ea"/>
                <a:cs typeface="+mn-cs"/>
              </a:rPr>
              <a:t>GRADE I: LOCATED PRIMARILY IN INTRASELLAR OR INFRADIAPHRAGMATIC REGION</a:t>
            </a:r>
          </a:p>
          <a:p>
            <a:pPr marL="465138" indent="-465138" eaLnBrk="0" hangingPunct="0">
              <a:spcBef>
                <a:spcPts val="2576"/>
              </a:spcBef>
              <a:buClr>
                <a:schemeClr val="tx2"/>
              </a:buClr>
              <a:buFont typeface="Arial" pitchFamily="34" charset="0"/>
              <a:buChar char="•"/>
              <a:defRPr/>
            </a:pPr>
            <a:r>
              <a:rPr lang="en-US" sz="2000" kern="0" dirty="0">
                <a:latin typeface="+mn-lt"/>
                <a:ea typeface="+mn-ea"/>
                <a:cs typeface="+mn-cs"/>
              </a:rPr>
              <a:t>II: LOCALIZED IN THE CISTERN WITH OR WITHOUT INTRASELLAR COMPONENT</a:t>
            </a:r>
          </a:p>
          <a:p>
            <a:pPr marL="465138" indent="-465138" eaLnBrk="0" hangingPunct="0">
              <a:spcBef>
                <a:spcPts val="2576"/>
              </a:spcBef>
              <a:buClr>
                <a:schemeClr val="tx2"/>
              </a:buClr>
              <a:buFont typeface="Arial" pitchFamily="34" charset="0"/>
              <a:buChar char="•"/>
              <a:defRPr/>
            </a:pPr>
            <a:r>
              <a:rPr lang="en-US" sz="2000" kern="0" dirty="0">
                <a:latin typeface="+mn-lt"/>
                <a:ea typeface="+mn-ea"/>
                <a:cs typeface="+mn-cs"/>
              </a:rPr>
              <a:t>III: EXTEND INTO THE  LOWER HALF OF THIRD VENTRICLE </a:t>
            </a:r>
          </a:p>
          <a:p>
            <a:pPr marL="465138" indent="-465138" eaLnBrk="0" hangingPunct="0">
              <a:spcBef>
                <a:spcPts val="2576"/>
              </a:spcBef>
              <a:buClr>
                <a:schemeClr val="tx2"/>
              </a:buClr>
              <a:buFont typeface="Arial" pitchFamily="34" charset="0"/>
              <a:buChar char="•"/>
              <a:defRPr/>
            </a:pPr>
            <a:r>
              <a:rPr lang="en-US" sz="2000" kern="0" dirty="0">
                <a:latin typeface="+mn-lt"/>
                <a:ea typeface="+mn-ea"/>
                <a:cs typeface="+mn-cs"/>
              </a:rPr>
              <a:t>IV: EXTEND INTO THE UPPERHALF OF THIRD VENTRICLE.</a:t>
            </a:r>
          </a:p>
          <a:p>
            <a:pPr marL="465138" indent="-465138" eaLnBrk="0" hangingPunct="0">
              <a:spcBef>
                <a:spcPts val="2576"/>
              </a:spcBef>
              <a:buClr>
                <a:schemeClr val="tx2"/>
              </a:buClr>
              <a:buFont typeface="Arial" pitchFamily="34" charset="0"/>
              <a:buChar char="•"/>
              <a:defRPr/>
            </a:pPr>
            <a:r>
              <a:rPr lang="en-US" sz="2000" kern="0" dirty="0">
                <a:latin typeface="+mn-lt"/>
                <a:ea typeface="+mn-ea"/>
                <a:cs typeface="+mn-cs"/>
              </a:rPr>
              <a:t>V: TUMORE DOME REACHES THE SEPTUM PELLUCIDUM AND/OR EXTENDS INTO THE LATERAL VENTRICLE.`</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71438"/>
            <a:ext cx="8229600" cy="1143000"/>
          </a:xfrm>
        </p:spPr>
        <p:txBody>
          <a:bodyPr/>
          <a:lstStyle/>
          <a:p>
            <a:pPr>
              <a:defRPr/>
            </a:pPr>
            <a:r>
              <a:rPr lang="en-US" b="1" smtClean="0">
                <a:ea typeface="+mj-ea"/>
              </a:rPr>
              <a:t>CLINICAL FEATURES</a:t>
            </a:r>
            <a:endParaRPr lang="en-IN" b="1" smtClean="0">
              <a:ea typeface="+mj-ea"/>
            </a:endParaRPr>
          </a:p>
        </p:txBody>
      </p:sp>
      <p:sp>
        <p:nvSpPr>
          <p:cNvPr id="28674" name="Rectangle 3"/>
          <p:cNvSpPr>
            <a:spLocks noGrp="1" noChangeArrowheads="1"/>
          </p:cNvSpPr>
          <p:nvPr>
            <p:ph type="body" idx="1"/>
          </p:nvPr>
        </p:nvSpPr>
        <p:spPr>
          <a:xfrm>
            <a:off x="457200" y="1504950"/>
            <a:ext cx="8229600" cy="4495800"/>
          </a:xfrm>
        </p:spPr>
        <p:txBody>
          <a:bodyPr/>
          <a:lstStyle/>
          <a:p>
            <a:pPr>
              <a:spcBef>
                <a:spcPts val="2575"/>
              </a:spcBef>
            </a:pPr>
            <a:r>
              <a:rPr lang="en-US" sz="2400">
                <a:latin typeface="Arial" charset="0"/>
                <a:ea typeface="MS PGothic" charset="0"/>
              </a:rPr>
              <a:t>SYMPTOMS OF RAISED ICP PREDOMINATE IN CHILDREN</a:t>
            </a:r>
          </a:p>
          <a:p>
            <a:pPr>
              <a:spcBef>
                <a:spcPts val="2575"/>
              </a:spcBef>
            </a:pPr>
            <a:r>
              <a:rPr lang="en-US" sz="2400">
                <a:latin typeface="Arial" charset="0"/>
                <a:ea typeface="MS PGothic" charset="0"/>
              </a:rPr>
              <a:t>ENDOCRINOLOGICAL DEFICITS (↓ED THYROID HORMONE, GH, CORTISOL, DI) AND VISUAL SYMPTOMS PREDOMINATE IN ADULT </a:t>
            </a:r>
          </a:p>
          <a:p>
            <a:pPr>
              <a:spcBef>
                <a:spcPts val="2575"/>
              </a:spcBef>
            </a:pPr>
            <a:r>
              <a:rPr lang="en-US" sz="2400">
                <a:latin typeface="Arial" charset="0"/>
                <a:ea typeface="MS PGothic" charset="0"/>
              </a:rPr>
              <a:t>ELDERLY PRESENT WITH MENTAL DISTURBANCES </a:t>
            </a:r>
          </a:p>
          <a:p>
            <a:pPr>
              <a:spcBef>
                <a:spcPts val="2575"/>
              </a:spcBef>
            </a:pPr>
            <a:r>
              <a:rPr lang="en-US" sz="2400">
                <a:latin typeface="Arial" charset="0"/>
                <a:ea typeface="MS PGothic" charset="0"/>
              </a:rPr>
              <a:t>SHORT STATURE DELAYED PUBERTY NEURO BEHAVIOURAL ABNORMALITY</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142875"/>
            <a:ext cx="8229600" cy="1000125"/>
          </a:xfrm>
        </p:spPr>
        <p:txBody>
          <a:bodyPr/>
          <a:lstStyle/>
          <a:p>
            <a:pPr>
              <a:defRPr/>
            </a:pPr>
            <a:r>
              <a:rPr lang="en-US" b="1" dirty="0" smtClean="0">
                <a:ea typeface="+mj-ea"/>
              </a:rPr>
              <a:t>IMAGING</a:t>
            </a:r>
            <a:endParaRPr lang="en-IN" b="1" dirty="0" smtClean="0">
              <a:ea typeface="+mj-ea"/>
            </a:endParaRPr>
          </a:p>
        </p:txBody>
      </p:sp>
      <p:sp>
        <p:nvSpPr>
          <p:cNvPr id="29698" name="Rectangle 3"/>
          <p:cNvSpPr>
            <a:spLocks noGrp="1" noChangeArrowheads="1"/>
          </p:cNvSpPr>
          <p:nvPr>
            <p:ph type="body" idx="1"/>
          </p:nvPr>
        </p:nvSpPr>
        <p:spPr>
          <a:xfrm>
            <a:off x="457200" y="1071563"/>
            <a:ext cx="8229600" cy="4429125"/>
          </a:xfrm>
        </p:spPr>
        <p:txBody>
          <a:bodyPr/>
          <a:lstStyle/>
          <a:p>
            <a:pPr>
              <a:spcBef>
                <a:spcPts val="2863"/>
              </a:spcBef>
              <a:buFontTx/>
              <a:buNone/>
            </a:pPr>
            <a:r>
              <a:rPr lang="en-US" sz="3600" b="1">
                <a:latin typeface="Arial" charset="0"/>
                <a:ea typeface="MS PGothic" charset="0"/>
              </a:rPr>
              <a:t>	XRAY- </a:t>
            </a:r>
            <a:r>
              <a:rPr lang="en-US" sz="2400">
                <a:latin typeface="Arial" charset="0"/>
                <a:ea typeface="MS PGothic" charset="0"/>
              </a:rPr>
              <a:t>IRREGULAR SPECKLED CALCIFICATION SEEN JUST ABOVE THE SELLA TURCICA</a:t>
            </a:r>
          </a:p>
          <a:p>
            <a:pPr>
              <a:spcBef>
                <a:spcPts val="2863"/>
              </a:spcBef>
            </a:pPr>
            <a:r>
              <a:rPr lang="en-US" sz="2400">
                <a:latin typeface="Arial" charset="0"/>
                <a:ea typeface="MS PGothic" charset="0"/>
              </a:rPr>
              <a:t>THE SEMICIRCULAR SHELL OUTLINING THE WALL OF CYSTIC LESION.</a:t>
            </a:r>
          </a:p>
          <a:p>
            <a:pPr>
              <a:spcBef>
                <a:spcPts val="2863"/>
              </a:spcBef>
            </a:pPr>
            <a:r>
              <a:rPr lang="en-US" sz="2400">
                <a:latin typeface="Arial" charset="0"/>
                <a:ea typeface="MS PGothic" charset="0"/>
              </a:rPr>
              <a:t>FINE FLAKY CALCIUM IS ENCOUNTERED WITH FAST GROWING TUMOURS .</a:t>
            </a:r>
          </a:p>
          <a:p>
            <a:pPr>
              <a:spcBef>
                <a:spcPts val="2863"/>
              </a:spcBef>
            </a:pPr>
            <a:r>
              <a:rPr lang="en-US" sz="2400">
                <a:latin typeface="Arial" charset="0"/>
                <a:ea typeface="MS PGothic" charset="0"/>
              </a:rPr>
              <a:t>SLOW GROWING TUMOURS SHOW DENSE CALCIFICATION.</a:t>
            </a:r>
          </a:p>
          <a:p>
            <a:pPr>
              <a:spcBef>
                <a:spcPts val="2863"/>
              </a:spcBef>
            </a:pPr>
            <a:endParaRPr lang="en-US" sz="2400">
              <a:latin typeface="Arial"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14313"/>
            <a:ext cx="8229600" cy="857250"/>
          </a:xfrm>
        </p:spPr>
        <p:txBody>
          <a:bodyPr/>
          <a:lstStyle/>
          <a:p>
            <a:pPr>
              <a:defRPr/>
            </a:pPr>
            <a:r>
              <a:rPr lang="en-US" b="1" dirty="0" smtClean="0">
                <a:ea typeface="+mj-ea"/>
              </a:rPr>
              <a:t>IMAGING</a:t>
            </a:r>
            <a:endParaRPr lang="en-IN" b="1" dirty="0" smtClean="0">
              <a:ea typeface="+mj-ea"/>
            </a:endParaRPr>
          </a:p>
        </p:txBody>
      </p:sp>
      <p:sp>
        <p:nvSpPr>
          <p:cNvPr id="30722" name="Rectangle 3"/>
          <p:cNvSpPr>
            <a:spLocks noGrp="1" noChangeArrowheads="1"/>
          </p:cNvSpPr>
          <p:nvPr>
            <p:ph type="body" idx="1"/>
          </p:nvPr>
        </p:nvSpPr>
        <p:spPr>
          <a:xfrm>
            <a:off x="485775" y="1285875"/>
            <a:ext cx="8229600" cy="4214813"/>
          </a:xfrm>
        </p:spPr>
        <p:txBody>
          <a:bodyPr/>
          <a:lstStyle/>
          <a:p>
            <a:pPr>
              <a:spcBef>
                <a:spcPts val="2675"/>
              </a:spcBef>
            </a:pPr>
            <a:r>
              <a:rPr lang="en-US" sz="2400">
                <a:latin typeface="Arial" charset="0"/>
                <a:ea typeface="MS PGothic" charset="0"/>
              </a:rPr>
              <a:t>MOSTLY SUPRASELLAR</a:t>
            </a:r>
          </a:p>
          <a:p>
            <a:pPr>
              <a:spcBef>
                <a:spcPts val="2675"/>
              </a:spcBef>
            </a:pPr>
            <a:r>
              <a:rPr lang="en-US" sz="2400">
                <a:latin typeface="Arial" charset="0"/>
                <a:ea typeface="MS PGothic" charset="0"/>
              </a:rPr>
              <a:t>CALCIFICATION MAY BE IN CYST WALL AND/OR SOLID COMPONENT</a:t>
            </a:r>
          </a:p>
          <a:p>
            <a:pPr>
              <a:spcBef>
                <a:spcPts val="2675"/>
              </a:spcBef>
            </a:pPr>
            <a:r>
              <a:rPr lang="en-US" sz="2400">
                <a:latin typeface="Arial" charset="0"/>
                <a:ea typeface="MS PGothic" charset="0"/>
              </a:rPr>
              <a:t>CT	- 90% PARTIALLY CYSTIC</a:t>
            </a:r>
          </a:p>
          <a:p>
            <a:pPr marL="914400" lvl="1" indent="-457200">
              <a:spcBef>
                <a:spcPts val="2675"/>
              </a:spcBef>
              <a:buFontTx/>
              <a:buNone/>
            </a:pPr>
            <a:r>
              <a:rPr lang="en-US" sz="2400">
                <a:latin typeface="Arial" charset="0"/>
                <a:cs typeface="Arial" charset="0"/>
              </a:rPr>
              <a:t>	- 90% PARTIALLY CALCIFIED</a:t>
            </a:r>
          </a:p>
          <a:p>
            <a:pPr marL="914400" lvl="1" indent="-457200">
              <a:spcBef>
                <a:spcPts val="2675"/>
              </a:spcBef>
              <a:buFontTx/>
              <a:buNone/>
            </a:pPr>
            <a:r>
              <a:rPr lang="en-US" sz="2400">
                <a:latin typeface="Arial" charset="0"/>
                <a:cs typeface="Arial" charset="0"/>
              </a:rPr>
              <a:t>	- 90% NODULAR / RIM ENHANCEMENT</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3"/>
          <p:cNvSpPr>
            <a:spLocks noGrp="1" noChangeArrowheads="1"/>
          </p:cNvSpPr>
          <p:nvPr>
            <p:ph type="body" idx="1"/>
          </p:nvPr>
        </p:nvSpPr>
        <p:spPr>
          <a:xfrm>
            <a:off x="485775" y="285750"/>
            <a:ext cx="8229600" cy="5572125"/>
          </a:xfrm>
        </p:spPr>
        <p:txBody>
          <a:bodyPr/>
          <a:lstStyle/>
          <a:p>
            <a:pPr algn="ctr">
              <a:lnSpc>
                <a:spcPct val="120000"/>
              </a:lnSpc>
              <a:spcBef>
                <a:spcPts val="2050"/>
              </a:spcBef>
              <a:buFontTx/>
              <a:buNone/>
            </a:pPr>
            <a:r>
              <a:rPr lang="en-US" sz="4400" b="1">
                <a:latin typeface="Arial" charset="0"/>
                <a:ea typeface="MS PGothic" charset="0"/>
              </a:rPr>
              <a:t>MRI</a:t>
            </a:r>
          </a:p>
          <a:p>
            <a:pPr>
              <a:lnSpc>
                <a:spcPct val="120000"/>
              </a:lnSpc>
              <a:spcBef>
                <a:spcPts val="2050"/>
              </a:spcBef>
            </a:pPr>
            <a:r>
              <a:rPr lang="en-US" sz="2800">
                <a:latin typeface="Arial" charset="0"/>
                <a:ea typeface="MS PGothic" charset="0"/>
              </a:rPr>
              <a:t>MOST HETEROGENOUS MR IMAGING SPECTRUM OF ALL SELLAR REGION MASSES.</a:t>
            </a:r>
          </a:p>
          <a:p>
            <a:pPr>
              <a:lnSpc>
                <a:spcPct val="120000"/>
              </a:lnSpc>
              <a:spcBef>
                <a:spcPts val="2050"/>
              </a:spcBef>
            </a:pPr>
            <a:r>
              <a:rPr lang="en-US" sz="2800">
                <a:latin typeface="Arial" charset="0"/>
                <a:ea typeface="MS PGothic" charset="0"/>
              </a:rPr>
              <a:t>MOST COMMON IS HYPO ON T1 AND HYPER ON T2W1.</a:t>
            </a:r>
          </a:p>
          <a:p>
            <a:pPr>
              <a:lnSpc>
                <a:spcPct val="120000"/>
              </a:lnSpc>
              <a:spcBef>
                <a:spcPts val="2050"/>
              </a:spcBef>
            </a:pPr>
            <a:r>
              <a:rPr lang="en-US" sz="2800">
                <a:latin typeface="Arial" charset="0"/>
                <a:ea typeface="MS PGothic" charset="0"/>
              </a:rPr>
              <a:t>ENHANCES STRONGLY/ HETEROGENOUSLY ON CONTRAST ADMINISTRATION.</a:t>
            </a:r>
            <a:endParaRPr lang="en-US" sz="2400">
              <a:latin typeface="Arial"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85750"/>
            <a:ext cx="8229600" cy="1143000"/>
          </a:xfrm>
        </p:spPr>
        <p:txBody>
          <a:bodyPr/>
          <a:lstStyle/>
          <a:p>
            <a:pPr>
              <a:defRPr/>
            </a:pPr>
            <a:r>
              <a:rPr lang="en-US" b="1" dirty="0" smtClean="0">
                <a:ea typeface="+mj-ea"/>
              </a:rPr>
              <a:t>HISTORY</a:t>
            </a:r>
            <a:endParaRPr lang="en-IN" b="1" dirty="0" smtClean="0">
              <a:ea typeface="+mj-ea"/>
            </a:endParaRPr>
          </a:p>
        </p:txBody>
      </p:sp>
      <p:sp>
        <p:nvSpPr>
          <p:cNvPr id="14338" name="Rectangle 3"/>
          <p:cNvSpPr>
            <a:spLocks noGrp="1" noChangeArrowheads="1"/>
          </p:cNvSpPr>
          <p:nvPr>
            <p:ph type="body" idx="1"/>
          </p:nvPr>
        </p:nvSpPr>
        <p:spPr>
          <a:xfrm>
            <a:off x="457200" y="1885950"/>
            <a:ext cx="8229600" cy="2971800"/>
          </a:xfrm>
        </p:spPr>
        <p:txBody>
          <a:bodyPr/>
          <a:lstStyle/>
          <a:p>
            <a:pPr indent="-457200">
              <a:spcBef>
                <a:spcPts val="1500"/>
              </a:spcBef>
            </a:pPr>
            <a:r>
              <a:rPr lang="en-US" sz="3600">
                <a:latin typeface="Arial" charset="0"/>
                <a:ea typeface="MS PGothic" charset="0"/>
              </a:rPr>
              <a:t>CRANIOPHARYNGIOMA</a:t>
            </a:r>
          </a:p>
          <a:p>
            <a:pPr indent="-457200">
              <a:spcBef>
                <a:spcPts val="1500"/>
              </a:spcBef>
            </a:pPr>
            <a:r>
              <a:rPr lang="en-US" sz="3600">
                <a:latin typeface="Arial" charset="0"/>
                <a:ea typeface="MS PGothic" charset="0"/>
              </a:rPr>
              <a:t>Mclean in 1930,</a:t>
            </a:r>
          </a:p>
          <a:p>
            <a:pPr indent="-457200">
              <a:spcBef>
                <a:spcPts val="1500"/>
              </a:spcBef>
            </a:pPr>
            <a:r>
              <a:rPr lang="en-US" sz="3600">
                <a:latin typeface="Arial" charset="0"/>
                <a:ea typeface="MS PGothic" charset="0"/>
              </a:rPr>
              <a:t>Frazier and Alpes in 1931</a:t>
            </a:r>
          </a:p>
          <a:p>
            <a:pPr indent="-457200">
              <a:spcBef>
                <a:spcPts val="1500"/>
              </a:spcBef>
            </a:pPr>
            <a:r>
              <a:rPr lang="en-US" sz="3600">
                <a:latin typeface="Arial" charset="0"/>
                <a:ea typeface="MS PGothic" charset="0"/>
              </a:rPr>
              <a:t>Cushing in 1932 </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3"/>
          <p:cNvSpPr>
            <a:spLocks noGrp="1" noChangeArrowheads="1"/>
          </p:cNvSpPr>
          <p:nvPr>
            <p:ph type="body" idx="1"/>
          </p:nvPr>
        </p:nvSpPr>
        <p:spPr>
          <a:xfrm>
            <a:off x="457200" y="619125"/>
            <a:ext cx="8229600" cy="5667375"/>
          </a:xfrm>
        </p:spPr>
        <p:txBody>
          <a:bodyPr/>
          <a:lstStyle/>
          <a:p>
            <a:pPr>
              <a:spcBef>
                <a:spcPts val="2675"/>
              </a:spcBef>
            </a:pPr>
            <a:r>
              <a:rPr lang="en-US" sz="2800">
                <a:latin typeface="Arial" charset="0"/>
                <a:ea typeface="MS PGothic" charset="0"/>
              </a:rPr>
              <a:t>MULTILOBULAR, MULTICYSTIC MASSES</a:t>
            </a:r>
          </a:p>
          <a:p>
            <a:pPr>
              <a:spcBef>
                <a:spcPts val="2675"/>
              </a:spcBef>
            </a:pPr>
            <a:r>
              <a:rPr lang="en-US" sz="2800">
                <a:latin typeface="Arial" charset="0"/>
                <a:ea typeface="MS PGothic" charset="0"/>
              </a:rPr>
              <a:t>CYSTS MAY HAVE DIFFERENT SIGNAL DEPENDING ON FLUID CONTENT</a:t>
            </a:r>
          </a:p>
          <a:p>
            <a:pPr>
              <a:spcBef>
                <a:spcPts val="2675"/>
              </a:spcBef>
            </a:pPr>
            <a:r>
              <a:rPr lang="en-US" sz="2800">
                <a:latin typeface="Arial" charset="0"/>
                <a:ea typeface="MS PGothic" charset="0"/>
              </a:rPr>
              <a:t>OFTEN BOTH CYST WALLS AND SOLID COMPONENTS ENHANCE</a:t>
            </a:r>
          </a:p>
          <a:p>
            <a:pPr>
              <a:spcBef>
                <a:spcPts val="2675"/>
              </a:spcBef>
            </a:pPr>
            <a:r>
              <a:rPr lang="en-US" sz="2800">
                <a:latin typeface="Arial" charset="0"/>
                <a:ea typeface="MS PGothic" charset="0"/>
              </a:rPr>
              <a:t>RARELY COMPLETELY SOLID</a:t>
            </a:r>
          </a:p>
          <a:p>
            <a:pPr>
              <a:spcBef>
                <a:spcPts val="2675"/>
              </a:spcBef>
            </a:pPr>
            <a:r>
              <a:rPr lang="en-US" sz="2800">
                <a:latin typeface="Arial" charset="0"/>
                <a:ea typeface="MS PGothic" charset="0"/>
              </a:rPr>
              <a:t>DDX- RATHKE CLEFT CYST (NO  ENHANCEMENT)</a:t>
            </a: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0" y="1357313"/>
          <a:ext cx="9144000" cy="4650330"/>
        </p:xfrm>
        <a:graphic>
          <a:graphicData uri="http://schemas.openxmlformats.org/drawingml/2006/table">
            <a:tbl>
              <a:tblPr/>
              <a:tblGrid>
                <a:gridCol w="1285875"/>
                <a:gridCol w="857250"/>
                <a:gridCol w="928688"/>
                <a:gridCol w="1071562"/>
                <a:gridCol w="1071563"/>
                <a:gridCol w="1214437"/>
                <a:gridCol w="857250"/>
                <a:gridCol w="1857375"/>
              </a:tblGrid>
              <a:tr h="322219">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a:ln>
                            <a:noFill/>
                          </a:ln>
                          <a:solidFill>
                            <a:srgbClr val="FFFFFF"/>
                          </a:solidFill>
                          <a:effectLst/>
                          <a:latin typeface="Times New Roman" charset="0"/>
                          <a:ea typeface="MS PGothic" charset="0"/>
                          <a:cs typeface="MS PGothic" charset="0"/>
                        </a:rPr>
                        <a:t>Lesions</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a:ln>
                            <a:noFill/>
                          </a:ln>
                          <a:solidFill>
                            <a:srgbClr val="FFFFFF"/>
                          </a:solidFill>
                          <a:effectLst/>
                          <a:latin typeface="Times New Roman" charset="0"/>
                          <a:ea typeface="MS PGothic" charset="0"/>
                          <a:cs typeface="MS PGothic" charset="0"/>
                        </a:rPr>
                        <a:t>Age Group </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a:ln>
                            <a:noFill/>
                          </a:ln>
                          <a:solidFill>
                            <a:srgbClr val="FFFFFF"/>
                          </a:solidFill>
                          <a:effectLst/>
                          <a:latin typeface="Times New Roman" charset="0"/>
                          <a:ea typeface="MS PGothic" charset="0"/>
                          <a:cs typeface="MS PGothic" charset="0"/>
                        </a:rPr>
                        <a:t>Clinical Features </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a:ln>
                            <a:noFill/>
                          </a:ln>
                          <a:solidFill>
                            <a:srgbClr val="FFFFFF"/>
                          </a:solidFill>
                          <a:effectLst/>
                          <a:latin typeface="Times New Roman" charset="0"/>
                          <a:ea typeface="MS PGothic" charset="0"/>
                          <a:cs typeface="MS PGothic" charset="0"/>
                        </a:rPr>
                        <a:t>CT </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a:ln>
                            <a:noFill/>
                          </a:ln>
                          <a:solidFill>
                            <a:srgbClr val="FFFFFF"/>
                          </a:solidFill>
                          <a:effectLst/>
                          <a:latin typeface="Times New Roman" charset="0"/>
                          <a:ea typeface="MS PGothic" charset="0"/>
                          <a:cs typeface="MS PGothic" charset="0"/>
                        </a:rPr>
                        <a:t>MRI </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a:ln>
                            <a:noFill/>
                          </a:ln>
                          <a:solidFill>
                            <a:srgbClr val="FFFFFF"/>
                          </a:solidFill>
                          <a:effectLst/>
                          <a:latin typeface="Times New Roman" charset="0"/>
                          <a:ea typeface="MS PGothic" charset="0"/>
                          <a:cs typeface="MS PGothic" charset="0"/>
                        </a:rPr>
                        <a:t>Comments</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300" b="1" i="0" u="none" strike="noStrike" cap="none" normalizeH="0" baseline="0">
                        <a:ln>
                          <a:noFill/>
                        </a:ln>
                        <a:solidFill>
                          <a:srgbClr val="FFFFFF"/>
                        </a:solidFill>
                        <a:effectLst/>
                        <a:latin typeface="Times New Roman" charset="0"/>
                        <a:ea typeface="MS PGothic" charset="0"/>
                        <a:cs typeface="MS PGothic"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487613">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300" b="0" i="0" u="none" strike="noStrike" cap="none" normalizeH="0" baseline="0">
                        <a:ln>
                          <a:noFill/>
                        </a:ln>
                        <a:solidFill>
                          <a:srgbClr val="463416"/>
                        </a:solidFill>
                        <a:effectLst/>
                        <a:latin typeface="Times New Roman" charset="0"/>
                        <a:ea typeface="MS PGothic" charset="0"/>
                        <a:cs typeface="MS PGothic"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Unenhanced</a:t>
                      </a:r>
                    </a:p>
                  </a:txBody>
                  <a:tcPr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300" b="0" i="0" u="none" strike="noStrike" cap="none" normalizeH="0" baseline="0">
                        <a:ln>
                          <a:noFill/>
                        </a:ln>
                        <a:solidFill>
                          <a:srgbClr val="463416"/>
                        </a:solidFill>
                        <a:effectLst/>
                        <a:latin typeface="Times New Roman" charset="0"/>
                        <a:ea typeface="MS PGothic" charset="0"/>
                        <a:cs typeface="MS PGothic"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Enhanced</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T1W1</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T2W2</a:t>
                      </a:r>
                    </a:p>
                  </a:txBody>
                  <a:tcPr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vMerge="1">
                  <a:txBody>
                    <a:bodyPr/>
                    <a:lstStyle/>
                    <a:p>
                      <a:endParaRPr lang="en-US"/>
                    </a:p>
                  </a:txBody>
                  <a:tcPr/>
                </a:tc>
              </a:tr>
              <a:tr h="167617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Pituitary macroadenoma</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Adult tumours (&lt; 10% in Children)</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75% endocrinologically active : symptom vary with type of adenoma  </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Isodense</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Modest uniform enhancement</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Isointense; enhances strongly, </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Calibri" charset="0"/>
                        </a:rPr>
                        <a:t>Isointense</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Calibri" charset="0"/>
                        </a:rPr>
                        <a:t>Calcification is rare; displacement rather than inva­sion of adjacent structures; often lobulated (figure eight); mass in­distinguishable from pituitary</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r>
              <a:tr h="88379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Pituitary macroadenoma (hemorrhagic)</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300" b="0" i="0" u="none" strike="noStrike" cap="none" normalizeH="0" baseline="0">
                        <a:ln>
                          <a:noFill/>
                        </a:ln>
                        <a:solidFill>
                          <a:srgbClr val="463416"/>
                        </a:solidFill>
                        <a:effectLst/>
                        <a:latin typeface="Times New Roman" charset="0"/>
                        <a:ea typeface="MS PGothic" charset="0"/>
                        <a:cs typeface="MS PGothic"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300" b="0" i="0" u="none" strike="noStrike" cap="none" normalizeH="0" baseline="0">
                        <a:ln>
                          <a:noFill/>
                        </a:ln>
                        <a:solidFill>
                          <a:srgbClr val="463416"/>
                        </a:solidFill>
                        <a:effectLst/>
                        <a:latin typeface="Times New Roman" charset="0"/>
                        <a:ea typeface="MS PGothic" charset="0"/>
                        <a:cs typeface="MS PGothic"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300" b="0" i="0" u="none" strike="noStrike" cap="none" normalizeH="0" baseline="0">
                        <a:ln>
                          <a:noFill/>
                        </a:ln>
                        <a:solidFill>
                          <a:srgbClr val="463416"/>
                        </a:solidFill>
                        <a:effectLst/>
                        <a:latin typeface="Times New Roman" charset="0"/>
                        <a:ea typeface="MS PGothic" charset="0"/>
                        <a:cs typeface="MS PGothic"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Inhomogeneously hyperdense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300" b="0" i="0" u="none" strike="noStrike" cap="none" normalizeH="0" baseline="0">
                        <a:ln>
                          <a:noFill/>
                        </a:ln>
                        <a:solidFill>
                          <a:srgbClr val="463416"/>
                        </a:solidFill>
                        <a:effectLst/>
                        <a:latin typeface="Times New Roman" charset="0"/>
                        <a:ea typeface="MS PGothic" charset="0"/>
                        <a:cs typeface="MS PGothic"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Hyperdense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300" b="0" i="0" u="none" strike="noStrike" cap="none" normalizeH="0" baseline="0">
                        <a:ln>
                          <a:noFill/>
                        </a:ln>
                        <a:solidFill>
                          <a:srgbClr val="463416"/>
                        </a:solidFill>
                        <a:effectLst/>
                        <a:latin typeface="Times New Roman" charset="0"/>
                        <a:ea typeface="MS PGothic" charset="0"/>
                        <a:cs typeface="MS PGothic"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Often complex mixed signal </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Calibri" charset="0"/>
                        </a:rPr>
                        <a:t>Complex mixed signal</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Calibri" charset="0"/>
                        </a:rPr>
                        <a:t>Signal changes with age of clot</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r>
              <a:tr h="127998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Meningioma </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40-60 yrs of age </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Seizures hemiparesis: symptom depending on site  </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Slightly hyperdense </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Strong uniform enhance-ment </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Isoitntense (may be inconspicuous); enhances strongly </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Calibri" charset="0"/>
                        </a:rPr>
                        <a:t>Variable</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Calibri" charset="0"/>
                        </a:rPr>
                        <a:t>Smooth well ­delineated lesion; calcification is common; dural "tail"; pituitary gland distinct from mass</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r>
            </a:tbl>
          </a:graphicData>
        </a:graphic>
      </p:graphicFrame>
      <p:sp>
        <p:nvSpPr>
          <p:cNvPr id="3" name="Rectangle 3"/>
          <p:cNvSpPr txBox="1">
            <a:spLocks noChangeArrowheads="1"/>
          </p:cNvSpPr>
          <p:nvPr/>
        </p:nvSpPr>
        <p:spPr bwMode="auto">
          <a:xfrm>
            <a:off x="485775" y="214313"/>
            <a:ext cx="8229600" cy="642937"/>
          </a:xfrm>
          <a:prstGeom prst="rect">
            <a:avLst/>
          </a:prstGeom>
          <a:noFill/>
          <a:ln w="9525">
            <a:noFill/>
            <a:miter lim="800000"/>
            <a:headEnd/>
            <a:tailEnd/>
          </a:ln>
        </p:spPr>
        <p:txBody>
          <a:bodyPr/>
          <a:lstStyle/>
          <a:p>
            <a:pPr marL="342900" indent="-342900" algn="ctr" eaLnBrk="0" hangingPunct="0">
              <a:lnSpc>
                <a:spcPct val="120000"/>
              </a:lnSpc>
              <a:spcBef>
                <a:spcPts val="2050"/>
              </a:spcBef>
              <a:buClr>
                <a:schemeClr val="tx2"/>
              </a:buClr>
              <a:defRPr/>
            </a:pPr>
            <a:r>
              <a:rPr lang="en-US" b="1" kern="0" dirty="0">
                <a:latin typeface="+mn-lt"/>
                <a:ea typeface="+mn-ea"/>
                <a:cs typeface="+mn-cs"/>
              </a:rPr>
              <a:t>COMPARISON OF COMMON SUPRASELLAR LESIONS</a:t>
            </a:r>
            <a:endParaRPr lang="en-IN" sz="1200" kern="0" dirty="0">
              <a:latin typeface="+mn-lt"/>
              <a:ea typeface="+mn-ea"/>
              <a:cs typeface="+mn-cs"/>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0" y="1204913"/>
          <a:ext cx="9144000" cy="5160963"/>
        </p:xfrm>
        <a:graphic>
          <a:graphicData uri="http://schemas.openxmlformats.org/drawingml/2006/table">
            <a:tbl>
              <a:tblPr/>
              <a:tblGrid>
                <a:gridCol w="1214438"/>
                <a:gridCol w="642937"/>
                <a:gridCol w="1071563"/>
                <a:gridCol w="928687"/>
                <a:gridCol w="1071563"/>
                <a:gridCol w="1071562"/>
                <a:gridCol w="1071563"/>
                <a:gridCol w="2071687"/>
              </a:tblGrid>
              <a:tr h="322263">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a:ln>
                            <a:noFill/>
                          </a:ln>
                          <a:solidFill>
                            <a:srgbClr val="FFFFFF"/>
                          </a:solidFill>
                          <a:effectLst/>
                          <a:latin typeface="Times New Roman" charset="0"/>
                          <a:ea typeface="MS PGothic" charset="0"/>
                          <a:cs typeface="MS PGothic" charset="0"/>
                        </a:rPr>
                        <a:t>Lesions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a:ln>
                            <a:noFill/>
                          </a:ln>
                          <a:solidFill>
                            <a:srgbClr val="FFFFFF"/>
                          </a:solidFill>
                          <a:effectLst/>
                          <a:latin typeface="Times New Roman" charset="0"/>
                          <a:ea typeface="MS PGothic" charset="0"/>
                          <a:cs typeface="MS PGothic" charset="0"/>
                        </a:rPr>
                        <a:t>Age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FFFFFF"/>
                          </a:solidFill>
                          <a:effectLst/>
                          <a:latin typeface="Times New Roman" charset="0"/>
                          <a:ea typeface="MS PGothic" charset="0"/>
                          <a:cs typeface="MS PGothic" charset="0"/>
                        </a:rPr>
                        <a:t>Group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a:ln>
                            <a:noFill/>
                          </a:ln>
                          <a:solidFill>
                            <a:srgbClr val="FFFFFF"/>
                          </a:solidFill>
                          <a:effectLst/>
                          <a:latin typeface="Times New Roman" charset="0"/>
                          <a:ea typeface="MS PGothic" charset="0"/>
                          <a:cs typeface="MS PGothic" charset="0"/>
                        </a:rPr>
                        <a:t>Clinical Features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a:ln>
                            <a:noFill/>
                          </a:ln>
                          <a:solidFill>
                            <a:srgbClr val="FFFFFF"/>
                          </a:solidFill>
                          <a:effectLst/>
                          <a:latin typeface="Times New Roman" charset="0"/>
                          <a:ea typeface="MS PGothic" charset="0"/>
                          <a:cs typeface="MS PGothic" charset="0"/>
                        </a:rPr>
                        <a:t>CT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a:ln>
                            <a:noFill/>
                          </a:ln>
                          <a:solidFill>
                            <a:srgbClr val="FFFFFF"/>
                          </a:solidFill>
                          <a:effectLst/>
                          <a:latin typeface="Times New Roman" charset="0"/>
                          <a:ea typeface="MS PGothic" charset="0"/>
                          <a:cs typeface="MS PGothic" charset="0"/>
                        </a:rPr>
                        <a:t>MRI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a:ln>
                            <a:noFill/>
                          </a:ln>
                          <a:solidFill>
                            <a:srgbClr val="FFFFFF"/>
                          </a:solidFill>
                          <a:effectLst/>
                          <a:latin typeface="Times New Roman" charset="0"/>
                          <a:ea typeface="MS PGothic" charset="0"/>
                          <a:cs typeface="MS PGothic" charset="0"/>
                        </a:rPr>
                        <a:t>Comments</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300" b="1" i="0" u="none" strike="noStrike" cap="none" normalizeH="0" baseline="0">
                        <a:ln>
                          <a:noFill/>
                        </a:ln>
                        <a:solidFill>
                          <a:srgbClr val="FFFFFF"/>
                        </a:solidFill>
                        <a:effectLst/>
                        <a:latin typeface="Times New Roman" charset="0"/>
                        <a:ea typeface="MS PGothic" charset="0"/>
                        <a:cs typeface="MS PGothic"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68580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300" b="0" i="0" u="none" strike="noStrike" cap="none" normalizeH="0" baseline="0">
                        <a:ln>
                          <a:noFill/>
                        </a:ln>
                        <a:solidFill>
                          <a:srgbClr val="463416"/>
                        </a:solidFill>
                        <a:effectLst/>
                        <a:latin typeface="Times New Roman" charset="0"/>
                        <a:ea typeface="MS PGothic" charset="0"/>
                        <a:cs typeface="MS PGothic"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Unenhanced</a:t>
                      </a: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300" b="0" i="0" u="none" strike="noStrike" cap="none" normalizeH="0" baseline="0">
                        <a:ln>
                          <a:noFill/>
                        </a:ln>
                        <a:solidFill>
                          <a:srgbClr val="463416"/>
                        </a:solidFill>
                        <a:effectLst/>
                        <a:latin typeface="Times New Roman" charset="0"/>
                        <a:ea typeface="MS PGothic" charset="0"/>
                        <a:cs typeface="MS PGothic"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Enhanced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T1W1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T2W2</a:t>
                      </a: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vMerge="1">
                  <a:txBody>
                    <a:bodyPr/>
                    <a:lstStyle/>
                    <a:p>
                      <a:endParaRPr lang="en-US"/>
                    </a:p>
                  </a:txBody>
                  <a:tcPr/>
                </a:tc>
              </a:tr>
              <a:tr h="18745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Craniopharyngioma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8-12 yrs; 40-60 yrs of age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Raised ICP, endocrinological deficit; visual symptom; short stature; delayed puberty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Heterogeneous; cystic: 90% partially cystic, 90% partially calcified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Variable: 90% Nodular / Rim enhancement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Variable;  Hypo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Calibri" charset="0"/>
                        </a:rPr>
                        <a:t>Hyper </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Calibri" charset="0"/>
                        </a:rPr>
                        <a:t>Focal calcification is common (rim, globular) location: 70% intra &amp; supra­ sellar 20% suprasellar only 10% intrasellar only  </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r>
              <a:tr h="22783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Glioma (opticochiasmatic or hypothalamic)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Children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Vary with location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Isodense or slightly hypodense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enhancement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Hypo to Isointense; variable enhancement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Calibri" charset="0"/>
                        </a:rPr>
                        <a:t>Slightly hyperintense (may re­main isointense)</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Calibri" charset="0"/>
                        </a:rPr>
                        <a:t>May see chiasmal enlargement; calcification rare; retrochiasmatic extension is com­mon (N.B. occasionally compressive lesions such as craniopharyngioma or adenoma can cause hyperintensity in adjacent brain)</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r>
            </a:tbl>
          </a:graphicData>
        </a:graphic>
      </p:graphicFrame>
      <p:sp>
        <p:nvSpPr>
          <p:cNvPr id="3" name="Rectangle 3"/>
          <p:cNvSpPr txBox="1">
            <a:spLocks noChangeArrowheads="1"/>
          </p:cNvSpPr>
          <p:nvPr/>
        </p:nvSpPr>
        <p:spPr bwMode="auto">
          <a:xfrm>
            <a:off x="485775" y="214313"/>
            <a:ext cx="8229600" cy="642937"/>
          </a:xfrm>
          <a:prstGeom prst="rect">
            <a:avLst/>
          </a:prstGeom>
          <a:noFill/>
          <a:ln w="9525">
            <a:noFill/>
            <a:miter lim="800000"/>
            <a:headEnd/>
            <a:tailEnd/>
          </a:ln>
        </p:spPr>
        <p:txBody>
          <a:bodyPr/>
          <a:lstStyle/>
          <a:p>
            <a:pPr marL="342900" indent="-342900" algn="ctr" eaLnBrk="0" hangingPunct="0">
              <a:lnSpc>
                <a:spcPct val="120000"/>
              </a:lnSpc>
              <a:spcBef>
                <a:spcPts val="2050"/>
              </a:spcBef>
              <a:buClr>
                <a:schemeClr val="tx2"/>
              </a:buClr>
              <a:defRPr/>
            </a:pPr>
            <a:r>
              <a:rPr lang="en-US" b="1" kern="0" dirty="0">
                <a:latin typeface="+mn-lt"/>
                <a:ea typeface="+mn-ea"/>
                <a:cs typeface="+mn-cs"/>
              </a:rPr>
              <a:t>COMPARISON OF COMMON SUPRASELLAR LESIONS</a:t>
            </a:r>
            <a:endParaRPr lang="en-IN" sz="1200" kern="0" dirty="0">
              <a:latin typeface="+mn-lt"/>
              <a:ea typeface="+mn-ea"/>
              <a:cs typeface="+mn-cs"/>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0" y="1168400"/>
          <a:ext cx="9144000" cy="5332413"/>
        </p:xfrm>
        <a:graphic>
          <a:graphicData uri="http://schemas.openxmlformats.org/drawingml/2006/table">
            <a:tbl>
              <a:tblPr/>
              <a:tblGrid>
                <a:gridCol w="1214438"/>
                <a:gridCol w="642937"/>
                <a:gridCol w="1285875"/>
                <a:gridCol w="1285875"/>
                <a:gridCol w="1214438"/>
                <a:gridCol w="857250"/>
                <a:gridCol w="928687"/>
                <a:gridCol w="1714500"/>
              </a:tblGrid>
              <a:tr h="322309">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a:ln>
                            <a:noFill/>
                          </a:ln>
                          <a:solidFill>
                            <a:srgbClr val="FFFFFF"/>
                          </a:solidFill>
                          <a:effectLst/>
                          <a:latin typeface="Times New Roman" charset="0"/>
                          <a:ea typeface="MS PGothic" charset="0"/>
                          <a:cs typeface="MS PGothic" charset="0"/>
                        </a:rPr>
                        <a:t>Lesions</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a:ln>
                            <a:noFill/>
                          </a:ln>
                          <a:solidFill>
                            <a:srgbClr val="FFFFFF"/>
                          </a:solidFill>
                          <a:effectLst/>
                          <a:latin typeface="Times New Roman" charset="0"/>
                          <a:ea typeface="MS PGothic" charset="0"/>
                          <a:cs typeface="MS PGothic" charset="0"/>
                        </a:rPr>
                        <a:t>Age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rgbClr val="FFFFFF"/>
                          </a:solidFill>
                          <a:effectLst/>
                          <a:latin typeface="Times New Roman" charset="0"/>
                          <a:ea typeface="MS PGothic" charset="0"/>
                          <a:cs typeface="MS PGothic" charset="0"/>
                        </a:rPr>
                        <a:t>Group</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a:ln>
                            <a:noFill/>
                          </a:ln>
                          <a:solidFill>
                            <a:srgbClr val="FFFFFF"/>
                          </a:solidFill>
                          <a:effectLst/>
                          <a:latin typeface="Times New Roman" charset="0"/>
                          <a:ea typeface="MS PGothic" charset="0"/>
                          <a:cs typeface="MS PGothic" charset="0"/>
                        </a:rPr>
                        <a:t>Clinical Features </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a:ln>
                            <a:noFill/>
                          </a:ln>
                          <a:solidFill>
                            <a:srgbClr val="FFFFFF"/>
                          </a:solidFill>
                          <a:effectLst/>
                          <a:latin typeface="Times New Roman" charset="0"/>
                          <a:ea typeface="MS PGothic" charset="0"/>
                          <a:cs typeface="MS PGothic" charset="0"/>
                        </a:rPr>
                        <a:t>CT</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a:ln>
                            <a:noFill/>
                          </a:ln>
                          <a:solidFill>
                            <a:srgbClr val="FFFFFF"/>
                          </a:solidFill>
                          <a:effectLst/>
                          <a:latin typeface="Times New Roman" charset="0"/>
                          <a:ea typeface="MS PGothic" charset="0"/>
                          <a:cs typeface="MS PGothic" charset="0"/>
                        </a:rPr>
                        <a:t>MRI </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a:ln>
                            <a:noFill/>
                          </a:ln>
                          <a:solidFill>
                            <a:srgbClr val="FFFFFF"/>
                          </a:solidFill>
                          <a:effectLst/>
                          <a:latin typeface="Times New Roman" charset="0"/>
                          <a:ea typeface="MS PGothic" charset="0"/>
                          <a:cs typeface="MS PGothic" charset="0"/>
                        </a:rPr>
                        <a:t>Comments</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300" b="1" i="0" u="none" strike="noStrike" cap="none" normalizeH="0" baseline="0">
                        <a:ln>
                          <a:noFill/>
                        </a:ln>
                        <a:solidFill>
                          <a:srgbClr val="FFFFFF"/>
                        </a:solidFill>
                        <a:effectLst/>
                        <a:latin typeface="Times New Roman" charset="0"/>
                        <a:ea typeface="MS PGothic" charset="0"/>
                        <a:cs typeface="MS PGothic" charset="0"/>
                      </a:endParaRP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48775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300" b="0" i="0" u="none" strike="noStrike" cap="none" normalizeH="0" baseline="0">
                        <a:ln>
                          <a:noFill/>
                        </a:ln>
                        <a:solidFill>
                          <a:srgbClr val="463416"/>
                        </a:solidFill>
                        <a:effectLst/>
                        <a:latin typeface="Times New Roman" charset="0"/>
                        <a:ea typeface="MS PGothic" charset="0"/>
                        <a:cs typeface="MS PGothic"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Unenhanced</a:t>
                      </a:r>
                    </a:p>
                  </a:txBody>
                  <a:tcPr marT="45727" marB="45727"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300" b="0" i="0" u="none" strike="noStrike" cap="none" normalizeH="0" baseline="0">
                        <a:ln>
                          <a:noFill/>
                        </a:ln>
                        <a:solidFill>
                          <a:srgbClr val="463416"/>
                        </a:solidFill>
                        <a:effectLst/>
                        <a:latin typeface="Times New Roman" charset="0"/>
                        <a:ea typeface="MS PGothic" charset="0"/>
                        <a:cs typeface="MS PGothic"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Enhanced</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T1W1</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T2W2</a:t>
                      </a:r>
                    </a:p>
                  </a:txBody>
                  <a:tcPr marT="45727" marB="45727"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vMerge="1">
                  <a:txBody>
                    <a:bodyPr/>
                    <a:lstStyle/>
                    <a:p>
                      <a:endParaRPr lang="en-US"/>
                    </a:p>
                  </a:txBody>
                  <a:tcPr/>
                </a:tc>
              </a:tr>
              <a:tr h="13672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Aneurysm (patent) </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40-60 yrs of age </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Of SAH; Cranial neuropathies </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Slightly hyperdense </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Strong uniform enhancement </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Flow void </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Calibri" charset="0"/>
                        </a:rPr>
                        <a:t>Flow void</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Calibri" charset="0"/>
                        </a:rPr>
                        <a:t>Turbulent flow may give inhomoge­neous signal; lCA or ACoA are most common locations; May see rim calcification</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r>
              <a:tr h="16766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Aneurysm (partially thrombosed) </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300" b="0" i="0" u="none" strike="noStrike" cap="none" normalizeH="0" baseline="0">
                        <a:ln>
                          <a:noFill/>
                        </a:ln>
                        <a:solidFill>
                          <a:srgbClr val="463416"/>
                        </a:solidFill>
                        <a:effectLst/>
                        <a:latin typeface="Times New Roman" charset="0"/>
                        <a:ea typeface="MS PGothic" charset="0"/>
                        <a:cs typeface="MS PGothic" charset="0"/>
                      </a:endParaRP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300" b="0" i="0" u="none" strike="noStrike" cap="none" normalizeH="0" baseline="0">
                        <a:ln>
                          <a:noFill/>
                        </a:ln>
                        <a:solidFill>
                          <a:srgbClr val="463416"/>
                        </a:solidFill>
                        <a:effectLst/>
                        <a:latin typeface="Times New Roman" charset="0"/>
                        <a:ea typeface="MS PGothic" charset="0"/>
                        <a:cs typeface="MS PGothic" charset="0"/>
                      </a:endParaRP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Slightly hyperdense </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Nonenhancing in area of thrombus; strongly enhancing patent Lumen; may see rim enhancement </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Thrombus variable </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Calibri" charset="0"/>
                        </a:rPr>
                        <a:t>Variable</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Calibri" charset="0"/>
                        </a:rPr>
                        <a:t>Thrombus may appear heteroge­neous (laminated blood products in different stages)</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r>
              <a:tr h="147849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Rathkes Cleft Cyst </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Any age but mostly adults (40-60 yrs) </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Asymptomatic; visual disturbances ; hypothalamic/pituitary dysfunction    </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75% Hypodense non calcified; lack  solid  component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300" b="0" i="0" u="none" strike="noStrike" cap="none" normalizeH="0" baseline="0">
                        <a:ln>
                          <a:noFill/>
                        </a:ln>
                        <a:solidFill>
                          <a:srgbClr val="463416"/>
                        </a:solidFill>
                        <a:effectLst/>
                        <a:latin typeface="Times New Roman" charset="0"/>
                        <a:ea typeface="MS PGothic" charset="0"/>
                        <a:cs typeface="MS PGothic" charset="0"/>
                      </a:endParaRP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50% Rim (Capsular enhancement) </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MS PGothic" charset="0"/>
                        </a:rPr>
                        <a:t>Hyper intense</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US" sz="1300" b="0" i="0" u="none" strike="noStrike" cap="none" normalizeH="0" baseline="0">
                          <a:ln>
                            <a:noFill/>
                          </a:ln>
                          <a:solidFill>
                            <a:srgbClr val="463416"/>
                          </a:solidFill>
                          <a:effectLst/>
                          <a:latin typeface="Times New Roman" charset="0"/>
                          <a:ea typeface="MS PGothic" charset="0"/>
                          <a:cs typeface="Calibri" charset="0"/>
                        </a:rPr>
                        <a:t>Variable </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300" b="0" i="0" u="none" strike="noStrike" cap="none" normalizeH="0" baseline="0">
                        <a:ln>
                          <a:noFill/>
                        </a:ln>
                        <a:solidFill>
                          <a:srgbClr val="463416"/>
                        </a:solidFill>
                        <a:effectLst/>
                        <a:latin typeface="Times New Roman" charset="0"/>
                        <a:ea typeface="MS PGothic" charset="0"/>
                        <a:cs typeface="Calibri"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r>
            </a:tbl>
          </a:graphicData>
        </a:graphic>
      </p:graphicFrame>
      <p:sp>
        <p:nvSpPr>
          <p:cNvPr id="3" name="Rectangle 3"/>
          <p:cNvSpPr txBox="1">
            <a:spLocks noChangeArrowheads="1"/>
          </p:cNvSpPr>
          <p:nvPr/>
        </p:nvSpPr>
        <p:spPr bwMode="auto">
          <a:xfrm>
            <a:off x="485775" y="214313"/>
            <a:ext cx="8229600" cy="642937"/>
          </a:xfrm>
          <a:prstGeom prst="rect">
            <a:avLst/>
          </a:prstGeom>
          <a:noFill/>
          <a:ln w="9525">
            <a:noFill/>
            <a:miter lim="800000"/>
            <a:headEnd/>
            <a:tailEnd/>
          </a:ln>
        </p:spPr>
        <p:txBody>
          <a:bodyPr/>
          <a:lstStyle/>
          <a:p>
            <a:pPr marL="342900" indent="-342900" algn="ctr" eaLnBrk="0" hangingPunct="0">
              <a:lnSpc>
                <a:spcPct val="120000"/>
              </a:lnSpc>
              <a:spcBef>
                <a:spcPts val="2050"/>
              </a:spcBef>
              <a:buClr>
                <a:schemeClr val="tx2"/>
              </a:buClr>
              <a:defRPr/>
            </a:pPr>
            <a:r>
              <a:rPr lang="en-US" b="1" kern="0" dirty="0">
                <a:latin typeface="+mn-lt"/>
                <a:ea typeface="+mn-ea"/>
                <a:cs typeface="+mn-cs"/>
              </a:rPr>
              <a:t>COMPARISON OF COMMON SUPRASELLAR LESIONS</a:t>
            </a:r>
            <a:endParaRPr lang="en-IN" sz="1200" kern="0" dirty="0">
              <a:latin typeface="+mn-lt"/>
              <a:ea typeface="+mn-ea"/>
              <a:cs typeface="+mn-cs"/>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14313"/>
            <a:ext cx="8229600" cy="1071562"/>
          </a:xfrm>
          <a:prstGeom prst="rect">
            <a:avLst/>
          </a:prstGeom>
        </p:spPr>
        <p:txBody>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a:defRPr/>
            </a:pPr>
            <a:r>
              <a:rPr lang="en-US" sz="4400" b="1" smtClean="0"/>
              <a:t>RATHKE’S CLEFT CYST</a:t>
            </a:r>
            <a:endParaRPr lang="en-US" sz="4400" b="1" smtClean="0">
              <a:solidFill>
                <a:schemeClr val="tx2"/>
              </a:solidFill>
              <a:effectLst>
                <a:outerShdw blurRad="38100" dist="38100" dir="2700000" algn="tl">
                  <a:srgbClr val="000000"/>
                </a:outerShdw>
              </a:effectLst>
            </a:endParaRPr>
          </a:p>
        </p:txBody>
      </p:sp>
      <p:sp>
        <p:nvSpPr>
          <p:cNvPr id="3" name="Rectangle 3"/>
          <p:cNvSpPr txBox="1">
            <a:spLocks noChangeArrowheads="1"/>
          </p:cNvSpPr>
          <p:nvPr/>
        </p:nvSpPr>
        <p:spPr>
          <a:xfrm>
            <a:off x="214313" y="1504950"/>
            <a:ext cx="8686800" cy="4495800"/>
          </a:xfrm>
          <a:prstGeom prst="rect">
            <a:avLst/>
          </a:prstGeom>
        </p:spPr>
        <p:txBody>
          <a:bodyPr/>
          <a:lstStyle/>
          <a:p>
            <a:pPr>
              <a:spcBef>
                <a:spcPts val="2000"/>
              </a:spcBef>
              <a:defRPr/>
            </a:pPr>
            <a:r>
              <a:rPr lang="en-US" sz="2800" dirty="0">
                <a:ea typeface="+mn-ea"/>
                <a:cs typeface="+mn-cs"/>
              </a:rPr>
              <a:t>LACK SOLID COMPONENT</a:t>
            </a:r>
          </a:p>
          <a:p>
            <a:pPr>
              <a:spcBef>
                <a:spcPts val="2000"/>
              </a:spcBef>
              <a:defRPr/>
            </a:pPr>
            <a:r>
              <a:rPr lang="en-US" sz="2800" dirty="0">
                <a:ea typeface="+mn-ea"/>
                <a:cs typeface="+mn-cs"/>
              </a:rPr>
              <a:t>CT-	75% HYPODENSE TO BRAIN</a:t>
            </a:r>
          </a:p>
          <a:p>
            <a:pPr>
              <a:spcBef>
                <a:spcPts val="2000"/>
              </a:spcBef>
              <a:defRPr/>
            </a:pPr>
            <a:r>
              <a:rPr lang="en-US" sz="2800" dirty="0">
                <a:ea typeface="+mn-ea"/>
                <a:cs typeface="+mn-cs"/>
              </a:rPr>
              <a:t>		NONCALCIFIED</a:t>
            </a:r>
          </a:p>
          <a:p>
            <a:pPr>
              <a:spcBef>
                <a:spcPts val="2000"/>
              </a:spcBef>
              <a:defRPr/>
            </a:pPr>
            <a:r>
              <a:rPr lang="en-US" sz="2800" dirty="0">
                <a:ea typeface="+mn-ea"/>
                <a:cs typeface="+mn-cs"/>
              </a:rPr>
              <a:t>		50% RIM (CAPSULAR) ENHANCEMENT</a:t>
            </a:r>
          </a:p>
          <a:p>
            <a:pPr>
              <a:spcBef>
                <a:spcPts val="2000"/>
              </a:spcBef>
              <a:defRPr/>
            </a:pPr>
            <a:r>
              <a:rPr lang="en-US" sz="2800" dirty="0">
                <a:ea typeface="+mn-ea"/>
                <a:cs typeface="+mn-cs"/>
              </a:rPr>
              <a:t>MRI-	MOST COMMON HYPER INTENSE ON T1W1 WITH VARIABLE SIGNAL ON T2W1</a:t>
            </a:r>
          </a:p>
          <a:p>
            <a:pPr marL="342900" indent="-342900" eaLnBrk="0" hangingPunct="0">
              <a:spcBef>
                <a:spcPts val="2000"/>
              </a:spcBef>
              <a:buClr>
                <a:schemeClr val="tx2"/>
              </a:buClr>
              <a:defRPr/>
            </a:pPr>
            <a:endParaRPr lang="en-IN" sz="2800" kern="0" dirty="0">
              <a:latin typeface="+mn-lt"/>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a:defRPr/>
            </a:pPr>
            <a:r>
              <a:rPr lang="en-US" sz="4400" b="1" smtClean="0">
                <a:solidFill>
                  <a:schemeClr val="tx2"/>
                </a:solidFill>
                <a:effectLst>
                  <a:outerShdw blurRad="38100" dist="38100" dir="2700000" algn="tl">
                    <a:srgbClr val="000000"/>
                  </a:outerShdw>
                </a:effectLst>
              </a:rPr>
              <a:t>PITUTARY ADENOMA</a:t>
            </a:r>
          </a:p>
        </p:txBody>
      </p:sp>
      <p:sp>
        <p:nvSpPr>
          <p:cNvPr id="37890" name="Content Placeholder 2"/>
          <p:cNvSpPr txBox="1">
            <a:spLocks/>
          </p:cNvSpPr>
          <p:nvPr/>
        </p:nvSpPr>
        <p:spPr bwMode="auto">
          <a:xfrm>
            <a:off x="457200" y="142875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spcBef>
                <a:spcPts val="1575"/>
              </a:spcBef>
              <a:buClr>
                <a:schemeClr val="tx2"/>
              </a:buClr>
              <a:buFontTx/>
              <a:buChar char="•"/>
            </a:pPr>
            <a:r>
              <a:rPr lang="en-US"/>
              <a:t>MICROADENOMA – HYPODENSE/HYPOINTENSE COMPARED TO NORMAL PITUTARY ON DYNAMIC CECT OR MRI</a:t>
            </a:r>
          </a:p>
          <a:p>
            <a:pPr>
              <a:spcBef>
                <a:spcPts val="1575"/>
              </a:spcBef>
              <a:buClr>
                <a:schemeClr val="tx2"/>
              </a:buClr>
              <a:buFontTx/>
              <a:buChar char="•"/>
            </a:pPr>
            <a:r>
              <a:rPr lang="en-US"/>
              <a:t>MACROADENOMA-</a:t>
            </a:r>
          </a:p>
          <a:p>
            <a:pPr>
              <a:spcBef>
                <a:spcPts val="1575"/>
              </a:spcBef>
              <a:buClr>
                <a:schemeClr val="tx2"/>
              </a:buClr>
            </a:pPr>
            <a:r>
              <a:rPr lang="en-US"/>
              <a:t>	NECT: ISODENSE, ONLY 1-8% CALCIFY</a:t>
            </a:r>
          </a:p>
          <a:p>
            <a:pPr>
              <a:spcBef>
                <a:spcPts val="1575"/>
              </a:spcBef>
              <a:buClr>
                <a:schemeClr val="tx2"/>
              </a:buClr>
            </a:pPr>
            <a:r>
              <a:rPr lang="en-US"/>
              <a:t>	CECT: ENHANCE INTENSELY</a:t>
            </a:r>
          </a:p>
          <a:p>
            <a:pPr>
              <a:spcBef>
                <a:spcPts val="1575"/>
              </a:spcBef>
              <a:buClr>
                <a:schemeClr val="tx2"/>
              </a:buClr>
            </a:pPr>
            <a:r>
              <a:rPr lang="en-US"/>
              <a:t>	MR: SIGNAL LIKE CORTEX ON T1-, T2 WI IS MOST COMMON PATTERN; VARIABLE SIGNAL IF HAEMORRHAGE, NECROSIS, CYST FORMATION.</a:t>
            </a:r>
          </a:p>
          <a:p>
            <a:pPr>
              <a:spcBef>
                <a:spcPts val="1575"/>
              </a:spcBef>
              <a:buClr>
                <a:schemeClr val="tx2"/>
              </a:buClr>
              <a:buFontTx/>
              <a:buChar char="•"/>
            </a:pPr>
            <a:endParaRPr lang="en-US"/>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norm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a:lnSpc>
                <a:spcPct val="80000"/>
              </a:lnSpc>
              <a:defRPr/>
            </a:pPr>
            <a:r>
              <a:rPr lang="en-US" sz="4000" b="1" smtClean="0">
                <a:solidFill>
                  <a:schemeClr val="tx2"/>
                </a:solidFill>
                <a:effectLst>
                  <a:outerShdw blurRad="38100" dist="38100" dir="2700000" algn="tl">
                    <a:srgbClr val="000000"/>
                  </a:outerShdw>
                </a:effectLst>
              </a:rPr>
              <a:t>CYSTIC HYPOTHALAMIC OPTICO CHIASMATIC GLIOMA</a:t>
            </a:r>
          </a:p>
        </p:txBody>
      </p:sp>
      <p:sp>
        <p:nvSpPr>
          <p:cNvPr id="3" name="Content Placeholder 2"/>
          <p:cNvSpPr txBox="1">
            <a:spLocks/>
          </p:cNvSpPr>
          <p:nvPr/>
        </p:nvSpPr>
        <p:spPr>
          <a:xfrm>
            <a:off x="457200" y="1903413"/>
            <a:ext cx="8229600" cy="4525962"/>
          </a:xfrm>
          <a:prstGeom prst="rect">
            <a:avLst/>
          </a:prstGeom>
        </p:spPr>
        <p:txBody>
          <a:bodyPr/>
          <a:lstStyle/>
          <a:p>
            <a:pPr marL="342900" indent="-342900" eaLnBrk="0" hangingPunct="0">
              <a:spcBef>
                <a:spcPts val="1768"/>
              </a:spcBef>
              <a:buClr>
                <a:schemeClr val="tx2"/>
              </a:buClr>
              <a:buFontTx/>
              <a:buChar char="•"/>
              <a:defRPr/>
            </a:pPr>
            <a:r>
              <a:rPr lang="en-US" sz="3200" kern="0">
                <a:latin typeface="+mn-lt"/>
                <a:ea typeface="+mn-ea"/>
                <a:cs typeface="+mn-cs"/>
              </a:rPr>
              <a:t>HYPO TO ISODENSE ON T1W1</a:t>
            </a:r>
          </a:p>
          <a:p>
            <a:pPr marL="342900" indent="-342900" eaLnBrk="0" hangingPunct="0">
              <a:spcBef>
                <a:spcPts val="1768"/>
              </a:spcBef>
              <a:buClr>
                <a:schemeClr val="tx2"/>
              </a:buClr>
              <a:buFontTx/>
              <a:buChar char="•"/>
              <a:defRPr/>
            </a:pPr>
            <a:r>
              <a:rPr lang="en-US" sz="3200" kern="0">
                <a:latin typeface="+mn-lt"/>
                <a:ea typeface="+mn-ea"/>
                <a:cs typeface="+mn-cs"/>
              </a:rPr>
              <a:t>MILD TO MODERATE ENHANCEMENT FOLLOWING CONTRAST</a:t>
            </a:r>
          </a:p>
          <a:p>
            <a:pPr marL="342900" indent="-342900" eaLnBrk="0" hangingPunct="0">
              <a:spcBef>
                <a:spcPts val="1768"/>
              </a:spcBef>
              <a:buClr>
                <a:schemeClr val="tx2"/>
              </a:buClr>
              <a:buFontTx/>
              <a:buChar char="•"/>
              <a:defRPr/>
            </a:pPr>
            <a:endParaRPr lang="en-US" sz="3200" kern="0" dirty="0">
              <a:latin typeface="+mn-lt"/>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a:defRPr/>
            </a:pPr>
            <a:r>
              <a:rPr lang="en-US" sz="4400" b="1" smtClean="0">
                <a:solidFill>
                  <a:schemeClr val="tx2"/>
                </a:solidFill>
                <a:effectLst>
                  <a:outerShdw blurRad="38100" dist="38100" dir="2700000" algn="tl">
                    <a:srgbClr val="000000"/>
                  </a:outerShdw>
                </a:effectLst>
              </a:rPr>
              <a:t>THROMBOSED ANEURYSM</a:t>
            </a:r>
          </a:p>
        </p:txBody>
      </p:sp>
      <p:sp>
        <p:nvSpPr>
          <p:cNvPr id="3" name="Content Placeholder 2"/>
          <p:cNvSpPr txBox="1">
            <a:spLocks/>
          </p:cNvSpPr>
          <p:nvPr/>
        </p:nvSpPr>
        <p:spPr>
          <a:xfrm>
            <a:off x="457200" y="1600200"/>
            <a:ext cx="8229600" cy="4525963"/>
          </a:xfrm>
          <a:prstGeom prst="rect">
            <a:avLst/>
          </a:prstGeom>
        </p:spPr>
        <p:txBody>
          <a:bodyPr/>
          <a:lstStyle/>
          <a:p>
            <a:pPr marL="342900" indent="-342900" eaLnBrk="0" hangingPunct="0">
              <a:spcBef>
                <a:spcPts val="1768"/>
              </a:spcBef>
              <a:buClr>
                <a:schemeClr val="tx2"/>
              </a:buClr>
              <a:buFontTx/>
              <a:buChar char="•"/>
              <a:defRPr/>
            </a:pPr>
            <a:r>
              <a:rPr lang="en-US" sz="2800" kern="0" dirty="0">
                <a:latin typeface="+mn-lt"/>
                <a:ea typeface="+mn-ea"/>
                <a:cs typeface="+mn-cs"/>
              </a:rPr>
              <a:t>VARIABLE MRI FINDINGS</a:t>
            </a:r>
          </a:p>
          <a:p>
            <a:pPr marL="742950" lvl="1" indent="-285750" eaLnBrk="0" hangingPunct="0">
              <a:spcBef>
                <a:spcPts val="1768"/>
              </a:spcBef>
              <a:buFontTx/>
              <a:buChar char="–"/>
              <a:defRPr/>
            </a:pPr>
            <a:r>
              <a:rPr lang="en-US" kern="0" dirty="0">
                <a:latin typeface="+mn-lt"/>
                <a:ea typeface="+mn-ea"/>
                <a:cs typeface="+mn-cs"/>
              </a:rPr>
              <a:t> ACUTELY THROMBOSED: </a:t>
            </a:r>
          </a:p>
          <a:p>
            <a:pPr marL="742950" lvl="1" indent="-285750" eaLnBrk="0" hangingPunct="0">
              <a:spcBef>
                <a:spcPts val="1768"/>
              </a:spcBef>
              <a:defRPr/>
            </a:pPr>
            <a:r>
              <a:rPr lang="en-US" kern="0" dirty="0">
                <a:latin typeface="+mn-lt"/>
                <a:ea typeface="+mn-ea"/>
                <a:cs typeface="+mn-cs"/>
              </a:rPr>
              <a:t>	 ISOINTENSE WITH BRAIN PARENCHYMA</a:t>
            </a:r>
          </a:p>
          <a:p>
            <a:pPr marL="742950" lvl="1" indent="-285750" eaLnBrk="0" hangingPunct="0">
              <a:spcBef>
                <a:spcPts val="1768"/>
              </a:spcBef>
              <a:buFontTx/>
              <a:buChar char="–"/>
              <a:defRPr/>
            </a:pPr>
            <a:r>
              <a:rPr lang="en-US" kern="0" dirty="0">
                <a:latin typeface="+mn-lt"/>
                <a:ea typeface="+mn-ea"/>
                <a:cs typeface="+mn-cs"/>
              </a:rPr>
              <a:t> SUBACUTE THROMBOSIS: </a:t>
            </a:r>
          </a:p>
          <a:p>
            <a:pPr marL="742950" lvl="1" indent="-285750" eaLnBrk="0" hangingPunct="0">
              <a:spcBef>
                <a:spcPts val="1768"/>
              </a:spcBef>
              <a:defRPr/>
            </a:pPr>
            <a:r>
              <a:rPr lang="en-US" kern="0" dirty="0">
                <a:latin typeface="+mn-lt"/>
                <a:ea typeface="+mn-ea"/>
                <a:cs typeface="+mn-cs"/>
              </a:rPr>
              <a:t>	 HYPERINTENSIVE ON T1 AND T2 WEIGHTED    </a:t>
            </a:r>
          </a:p>
          <a:p>
            <a:pPr marL="742950" lvl="1" indent="-285750" eaLnBrk="0" hangingPunct="0">
              <a:spcBef>
                <a:spcPts val="1768"/>
              </a:spcBef>
              <a:defRPr/>
            </a:pPr>
            <a:r>
              <a:rPr lang="en-US" kern="0" dirty="0">
                <a:latin typeface="+mn-lt"/>
                <a:ea typeface="+mn-ea"/>
                <a:cs typeface="+mn-cs"/>
              </a:rPr>
              <a:t>	 STUDIES</a:t>
            </a:r>
          </a:p>
          <a:p>
            <a:pPr marL="342900" indent="-342900" eaLnBrk="0" hangingPunct="0">
              <a:spcBef>
                <a:spcPts val="1768"/>
              </a:spcBef>
              <a:buClr>
                <a:schemeClr val="tx2"/>
              </a:buClr>
              <a:buFontTx/>
              <a:buChar char="•"/>
              <a:defRPr/>
            </a:pPr>
            <a:endParaRPr lang="en-US" sz="2800" kern="0" dirty="0">
              <a:latin typeface="+mn-lt"/>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14313"/>
            <a:ext cx="8229600" cy="1071562"/>
          </a:xfrm>
        </p:spPr>
        <p:txBody>
          <a:bodyPr/>
          <a:lstStyle/>
          <a:p>
            <a:pPr>
              <a:defRPr/>
            </a:pPr>
            <a:r>
              <a:rPr lang="en-US" b="1" dirty="0" smtClean="0">
                <a:ea typeface="+mj-ea"/>
              </a:rPr>
              <a:t>TREATMENT</a:t>
            </a:r>
            <a:endParaRPr lang="en-IN" b="1" dirty="0" smtClean="0">
              <a:ea typeface="+mj-ea"/>
            </a:endParaRPr>
          </a:p>
        </p:txBody>
      </p:sp>
      <p:sp>
        <p:nvSpPr>
          <p:cNvPr id="40962" name="Rectangle 3"/>
          <p:cNvSpPr>
            <a:spLocks noGrp="1" noChangeArrowheads="1"/>
          </p:cNvSpPr>
          <p:nvPr>
            <p:ph type="body" idx="1"/>
          </p:nvPr>
        </p:nvSpPr>
        <p:spPr>
          <a:xfrm>
            <a:off x="457200" y="1500188"/>
            <a:ext cx="8229600" cy="4495800"/>
          </a:xfrm>
        </p:spPr>
        <p:txBody>
          <a:bodyPr/>
          <a:lstStyle/>
          <a:p>
            <a:pPr>
              <a:spcBef>
                <a:spcPts val="1763"/>
              </a:spcBef>
              <a:buFontTx/>
              <a:buNone/>
            </a:pPr>
            <a:r>
              <a:rPr lang="en-US" b="1">
                <a:latin typeface="Arial" charset="0"/>
                <a:ea typeface="MS PGothic" charset="0"/>
              </a:rPr>
              <a:t>   PREOPERATIVE EVALUATION AND MANAGEMENT-</a:t>
            </a:r>
          </a:p>
          <a:p>
            <a:pPr>
              <a:spcBef>
                <a:spcPts val="1763"/>
              </a:spcBef>
            </a:pPr>
            <a:r>
              <a:rPr lang="en-US" sz="2800">
                <a:latin typeface="Arial" charset="0"/>
                <a:ea typeface="MS PGothic" charset="0"/>
              </a:rPr>
              <a:t>COMPLETE ENDOCRINOLOGICAL EVALUATION TO UNCOVER HYPOPITUITARISM PARTICULARLY ---GROWTH HORMONE</a:t>
            </a:r>
          </a:p>
          <a:p>
            <a:pPr>
              <a:spcBef>
                <a:spcPts val="1763"/>
              </a:spcBef>
              <a:buFontTx/>
              <a:buNone/>
            </a:pPr>
            <a:r>
              <a:rPr lang="en-US" sz="2800">
                <a:latin typeface="Arial" charset="0"/>
                <a:ea typeface="MS PGothic" charset="0"/>
              </a:rPr>
              <a:t>   -CORTISOL</a:t>
            </a:r>
          </a:p>
          <a:p>
            <a:pPr>
              <a:spcBef>
                <a:spcPts val="1763"/>
              </a:spcBef>
              <a:buFontTx/>
              <a:buNone/>
            </a:pPr>
            <a:r>
              <a:rPr lang="en-US" sz="2800">
                <a:latin typeface="Arial" charset="0"/>
                <a:ea typeface="MS PGothic" charset="0"/>
              </a:rPr>
              <a:t>   -THYROID HORMONE</a:t>
            </a: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defRPr/>
            </a:pPr>
            <a:r>
              <a:rPr lang="en-US" b="1" smtClean="0">
                <a:ea typeface="+mj-ea"/>
              </a:rPr>
              <a:t>DILEMMAS IN MANAGEMENT DECISIONS</a:t>
            </a:r>
            <a:endParaRPr lang="en-IN" b="1" dirty="0" smtClean="0">
              <a:ea typeface="+mj-ea"/>
            </a:endParaRPr>
          </a:p>
        </p:txBody>
      </p:sp>
      <p:sp>
        <p:nvSpPr>
          <p:cNvPr id="41986" name="Rectangle 3"/>
          <p:cNvSpPr>
            <a:spLocks noGrp="1" noChangeArrowheads="1"/>
          </p:cNvSpPr>
          <p:nvPr>
            <p:ph type="body" idx="1"/>
          </p:nvPr>
        </p:nvSpPr>
        <p:spPr>
          <a:xfrm>
            <a:off x="457200" y="1862138"/>
            <a:ext cx="8229600" cy="4495800"/>
          </a:xfrm>
        </p:spPr>
        <p:txBody>
          <a:bodyPr/>
          <a:lstStyle/>
          <a:p>
            <a:pPr>
              <a:spcBef>
                <a:spcPts val="1575"/>
              </a:spcBef>
            </a:pPr>
            <a:r>
              <a:rPr lang="en-US" sz="2400">
                <a:latin typeface="Arial" charset="0"/>
                <a:ea typeface="MS PGothic" charset="0"/>
              </a:rPr>
              <a:t>TOTAL EXCISION</a:t>
            </a:r>
          </a:p>
          <a:p>
            <a:pPr>
              <a:spcBef>
                <a:spcPts val="1575"/>
              </a:spcBef>
            </a:pPr>
            <a:r>
              <a:rPr lang="en-US" sz="2400">
                <a:latin typeface="Arial" charset="0"/>
                <a:ea typeface="MS PGothic" charset="0"/>
              </a:rPr>
              <a:t>SUBTOTAL EXCISION </a:t>
            </a:r>
          </a:p>
          <a:p>
            <a:pPr>
              <a:spcBef>
                <a:spcPts val="1575"/>
              </a:spcBef>
            </a:pPr>
            <a:r>
              <a:rPr lang="en-US" sz="2400">
                <a:latin typeface="Arial" charset="0"/>
                <a:ea typeface="MS PGothic" charset="0"/>
              </a:rPr>
              <a:t>HORMONAL DISTURBANCES MINIMAL </a:t>
            </a:r>
          </a:p>
          <a:p>
            <a:pPr>
              <a:spcBef>
                <a:spcPts val="1575"/>
              </a:spcBef>
            </a:pPr>
            <a:r>
              <a:rPr lang="en-US" sz="2400">
                <a:latin typeface="Arial" charset="0"/>
                <a:ea typeface="MS PGothic" charset="0"/>
              </a:rPr>
              <a:t>RECURRENCE –DO RADIOTHERAPY</a:t>
            </a:r>
          </a:p>
          <a:p>
            <a:pPr>
              <a:spcBef>
                <a:spcPts val="1575"/>
              </a:spcBef>
            </a:pPr>
            <a:r>
              <a:rPr lang="en-US" sz="2400">
                <a:latin typeface="Arial" charset="0"/>
                <a:ea typeface="MS PGothic" charset="0"/>
              </a:rPr>
              <a:t>MINIMISE HORMONAL DEPENDENCE   AND RECURRENCE</a:t>
            </a:r>
          </a:p>
          <a:p>
            <a:pPr>
              <a:spcBef>
                <a:spcPts val="1575"/>
              </a:spcBef>
            </a:pPr>
            <a:r>
              <a:rPr lang="en-US" sz="2400">
                <a:latin typeface="Arial" charset="0"/>
                <a:ea typeface="MS PGothic" charset="0"/>
              </a:rPr>
              <a:t>ILL EFFECTS OF RADIATION NEAR BASE OF BRAIN IN CHILDREN</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body" idx="1"/>
          </p:nvPr>
        </p:nvSpPr>
        <p:spPr>
          <a:xfrm>
            <a:off x="457200" y="1814513"/>
            <a:ext cx="8229600" cy="3900487"/>
          </a:xfrm>
        </p:spPr>
        <p:txBody>
          <a:bodyPr/>
          <a:lstStyle/>
          <a:p>
            <a:pPr marL="465138" indent="-465138">
              <a:spcBef>
                <a:spcPts val="1500"/>
              </a:spcBef>
            </a:pPr>
            <a:r>
              <a:rPr lang="en-US" b="1">
                <a:latin typeface="Arial" charset="0"/>
                <a:ea typeface="MS PGothic" charset="0"/>
              </a:rPr>
              <a:t>CUSHING</a:t>
            </a:r>
            <a:r>
              <a:rPr lang="en-US">
                <a:latin typeface="Arial" charset="0"/>
                <a:ea typeface="MS PGothic" charset="0"/>
              </a:rPr>
              <a:t> </a:t>
            </a:r>
            <a:r>
              <a:rPr lang="ja-JP" altLang="en-US">
                <a:latin typeface="Arial" charset="0"/>
                <a:ea typeface="MS PGothic" charset="0"/>
              </a:rPr>
              <a:t>“</a:t>
            </a:r>
            <a:r>
              <a:rPr lang="en-US" altLang="ja-JP">
                <a:latin typeface="Arial" charset="0"/>
                <a:ea typeface="MS PGothic" charset="0"/>
              </a:rPr>
              <a:t>MOST FORBIDDING OF THE INTRACRANIAL TUMORS</a:t>
            </a:r>
            <a:r>
              <a:rPr lang="ja-JP" altLang="en-US">
                <a:latin typeface="Arial" charset="0"/>
                <a:ea typeface="MS PGothic" charset="0"/>
              </a:rPr>
              <a:t>”</a:t>
            </a:r>
            <a:endParaRPr lang="en-US" altLang="ja-JP">
              <a:latin typeface="Arial" charset="0"/>
              <a:ea typeface="MS PGothic" charset="0"/>
            </a:endParaRPr>
          </a:p>
          <a:p>
            <a:pPr marL="465138" indent="-465138">
              <a:spcBef>
                <a:spcPts val="1500"/>
              </a:spcBef>
            </a:pPr>
            <a:r>
              <a:rPr lang="en-US" b="1">
                <a:latin typeface="Arial" charset="0"/>
                <a:ea typeface="MS PGothic" charset="0"/>
              </a:rPr>
              <a:t>RUTKA</a:t>
            </a:r>
            <a:r>
              <a:rPr lang="en-US">
                <a:latin typeface="Arial" charset="0"/>
                <a:ea typeface="MS PGothic" charset="0"/>
              </a:rPr>
              <a:t> </a:t>
            </a:r>
            <a:r>
              <a:rPr lang="ja-JP" altLang="en-US">
                <a:latin typeface="Arial" charset="0"/>
                <a:ea typeface="MS PGothic" charset="0"/>
              </a:rPr>
              <a:t>“</a:t>
            </a:r>
            <a:r>
              <a:rPr lang="en-US" altLang="ja-JP">
                <a:latin typeface="Arial" charset="0"/>
                <a:ea typeface="MS PGothic" charset="0"/>
              </a:rPr>
              <a:t>THERE IS PERHAPS NO OTHER BRAIN TUMOR THAT EVOKES MORE PASSION, EMOTION, AND CONTROVERSY AS CRANIOPHARYNGIOMA</a:t>
            </a:r>
            <a:r>
              <a:rPr lang="ja-JP" altLang="en-US">
                <a:latin typeface="Arial" charset="0"/>
                <a:ea typeface="MS PGothic" charset="0"/>
              </a:rPr>
              <a:t>”</a:t>
            </a:r>
            <a:endParaRPr lang="en-US">
              <a:latin typeface="Arial" charset="0"/>
              <a:ea typeface="MS PGothic" charset="0"/>
            </a:endParaRPr>
          </a:p>
        </p:txBody>
      </p:sp>
      <p:sp>
        <p:nvSpPr>
          <p:cNvPr id="4" name="Title 3"/>
          <p:cNvSpPr>
            <a:spLocks noGrp="1"/>
          </p:cNvSpPr>
          <p:nvPr>
            <p:ph type="title"/>
          </p:nvPr>
        </p:nvSpPr>
        <p:spPr/>
        <p:txBody>
          <a:bodyPr/>
          <a:lstStyle/>
          <a:p>
            <a:pPr>
              <a:defRPr/>
            </a:pPr>
            <a:endParaRPr lang="en-US" dirty="0">
              <a:ea typeface="+mj-ea"/>
            </a:endParaRP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0"/>
            <a:ext cx="8229600" cy="1071563"/>
          </a:xfrm>
        </p:spPr>
        <p:txBody>
          <a:bodyPr/>
          <a:lstStyle/>
          <a:p>
            <a:pPr>
              <a:defRPr/>
            </a:pPr>
            <a:r>
              <a:rPr lang="en-US" b="1" dirty="0" smtClean="0">
                <a:ea typeface="+mj-ea"/>
              </a:rPr>
              <a:t>SURGICAL MANAGEMENT</a:t>
            </a:r>
            <a:endParaRPr lang="en-IN" b="1" dirty="0" smtClean="0">
              <a:ea typeface="+mj-ea"/>
            </a:endParaRPr>
          </a:p>
        </p:txBody>
      </p:sp>
      <p:sp>
        <p:nvSpPr>
          <p:cNvPr id="43010" name="Rectangle 3"/>
          <p:cNvSpPr>
            <a:spLocks noGrp="1" noChangeArrowheads="1"/>
          </p:cNvSpPr>
          <p:nvPr>
            <p:ph type="body" idx="1"/>
          </p:nvPr>
        </p:nvSpPr>
        <p:spPr>
          <a:xfrm>
            <a:off x="457200" y="1333500"/>
            <a:ext cx="8229600" cy="5095875"/>
          </a:xfrm>
        </p:spPr>
        <p:txBody>
          <a:bodyPr/>
          <a:lstStyle/>
          <a:p>
            <a:pPr>
              <a:spcBef>
                <a:spcPts val="2575"/>
              </a:spcBef>
            </a:pPr>
            <a:r>
              <a:rPr lang="en-US" sz="2800">
                <a:latin typeface="Arial" charset="0"/>
                <a:ea typeface="MS PGothic" charset="0"/>
              </a:rPr>
              <a:t>1910 LEWIS DID FIRST SUCCESSFUL EXCISION</a:t>
            </a:r>
          </a:p>
          <a:p>
            <a:pPr>
              <a:spcBef>
                <a:spcPts val="2575"/>
              </a:spcBef>
            </a:pPr>
            <a:r>
              <a:rPr lang="en-US" sz="2800">
                <a:latin typeface="Arial" charset="0"/>
                <a:ea typeface="MS PGothic" charset="0"/>
              </a:rPr>
              <a:t>ASSOCIATED HYDROCEPHALUS –MORE COMMON IN RETROCHIASMAL TUMOURS THAN IN PRECHIASMAL VARIETY </a:t>
            </a:r>
          </a:p>
          <a:p>
            <a:pPr>
              <a:spcBef>
                <a:spcPts val="2575"/>
              </a:spcBef>
            </a:pPr>
            <a:r>
              <a:rPr lang="en-US" sz="2800">
                <a:latin typeface="Arial" charset="0"/>
                <a:ea typeface="MS PGothic" charset="0"/>
              </a:rPr>
              <a:t>RECURRENT OR RESIDUAL TUMOUR, ASEPTIC MENINGITIS ,CSF RHINORRHEA MAY NECESSIATE A SHUNT INSERTION POST OPERATIVELY/ EVD</a:t>
            </a: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defRPr/>
            </a:pPr>
            <a:r>
              <a:rPr lang="en-US" b="1" dirty="0" smtClean="0">
                <a:ea typeface="+mj-ea"/>
              </a:rPr>
              <a:t>OPERATIVE APPROACH</a:t>
            </a:r>
            <a:endParaRPr lang="en-IN" b="1" dirty="0" smtClean="0">
              <a:ea typeface="+mj-ea"/>
            </a:endParaRPr>
          </a:p>
        </p:txBody>
      </p:sp>
      <p:sp>
        <p:nvSpPr>
          <p:cNvPr id="44034" name="Rectangle 3"/>
          <p:cNvSpPr>
            <a:spLocks noGrp="1" noChangeArrowheads="1"/>
          </p:cNvSpPr>
          <p:nvPr>
            <p:ph type="body" idx="1"/>
          </p:nvPr>
        </p:nvSpPr>
        <p:spPr>
          <a:xfrm>
            <a:off x="485775" y="1719263"/>
            <a:ext cx="8229600" cy="4495800"/>
          </a:xfrm>
        </p:spPr>
        <p:txBody>
          <a:bodyPr/>
          <a:lstStyle/>
          <a:p>
            <a:pPr>
              <a:spcBef>
                <a:spcPts val="2575"/>
              </a:spcBef>
            </a:pPr>
            <a:r>
              <a:rPr lang="en-US" sz="2400">
                <a:latin typeface="Arial" charset="0"/>
                <a:ea typeface="MS PGothic" charset="0"/>
              </a:rPr>
              <a:t>LOCATION AND EXTENT OF TUMOUR</a:t>
            </a:r>
          </a:p>
          <a:p>
            <a:pPr>
              <a:spcBef>
                <a:spcPts val="2575"/>
              </a:spcBef>
            </a:pPr>
            <a:r>
              <a:rPr lang="en-US" sz="2400">
                <a:latin typeface="Arial" charset="0"/>
                <a:ea typeface="MS PGothic" charset="0"/>
              </a:rPr>
              <a:t>CONFIGURATION OF THE VISUAL PATHWAYS </a:t>
            </a:r>
          </a:p>
          <a:p>
            <a:pPr>
              <a:spcBef>
                <a:spcPts val="2575"/>
              </a:spcBef>
            </a:pPr>
            <a:r>
              <a:rPr lang="en-US" sz="2400">
                <a:latin typeface="Arial" charset="0"/>
                <a:ea typeface="MS PGothic" charset="0"/>
              </a:rPr>
              <a:t>BLOOD SUPPLY OF THE TUMOUR AND OPTIC APPARATUS</a:t>
            </a:r>
          </a:p>
          <a:p>
            <a:pPr>
              <a:spcBef>
                <a:spcPts val="2575"/>
              </a:spcBef>
            </a:pPr>
            <a:r>
              <a:rPr lang="en-US" sz="2400">
                <a:latin typeface="Arial" charset="0"/>
                <a:ea typeface="MS PGothic" charset="0"/>
              </a:rPr>
              <a:t>ENLARGEMENT OF THE SELLA AND TYPE OF SPHENOID SINUS ARE IMPORTANT IF A TRANSSPHENOIDAL APPROACH IS BEING CONSIDERED</a:t>
            </a: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142875"/>
            <a:ext cx="8229600" cy="2786063"/>
          </a:xfrm>
        </p:spPr>
        <p:txBody>
          <a:bodyPr/>
          <a:lstStyle/>
          <a:p>
            <a:pPr>
              <a:defRPr/>
            </a:pPr>
            <a:r>
              <a:rPr lang="en-US" sz="3200" b="1" dirty="0" smtClean="0">
                <a:ea typeface="+mj-ea"/>
              </a:rPr>
              <a:t>FIVE VARIETIES OF CRANIOPHARYNGIOMA ARE RECOGNISED FOR SURGICAL MANAGEMENT</a:t>
            </a:r>
            <a:endParaRPr lang="en-IN" sz="3200" b="1" dirty="0" smtClean="0">
              <a:ea typeface="+mj-ea"/>
            </a:endParaRPr>
          </a:p>
        </p:txBody>
      </p:sp>
      <p:sp>
        <p:nvSpPr>
          <p:cNvPr id="45058" name="Rectangle 3"/>
          <p:cNvSpPr>
            <a:spLocks noGrp="1" noChangeArrowheads="1"/>
          </p:cNvSpPr>
          <p:nvPr>
            <p:ph type="body" idx="1"/>
          </p:nvPr>
        </p:nvSpPr>
        <p:spPr>
          <a:xfrm>
            <a:off x="314325" y="2500313"/>
            <a:ext cx="8401050" cy="3381375"/>
          </a:xfrm>
        </p:spPr>
        <p:txBody>
          <a:bodyPr/>
          <a:lstStyle/>
          <a:p>
            <a:pPr>
              <a:spcBef>
                <a:spcPts val="2675"/>
              </a:spcBef>
            </a:pPr>
            <a:r>
              <a:rPr lang="en-US" sz="2400">
                <a:latin typeface="Arial" charset="0"/>
                <a:ea typeface="MS PGothic" charset="0"/>
              </a:rPr>
              <a:t>(A)SELLAR</a:t>
            </a:r>
          </a:p>
          <a:p>
            <a:pPr>
              <a:spcBef>
                <a:spcPts val="2675"/>
              </a:spcBef>
            </a:pPr>
            <a:r>
              <a:rPr lang="en-US" sz="2400">
                <a:latin typeface="Arial" charset="0"/>
                <a:ea typeface="MS PGothic" charset="0"/>
              </a:rPr>
              <a:t>(B)PRECHIASMAL</a:t>
            </a:r>
          </a:p>
          <a:p>
            <a:pPr>
              <a:spcBef>
                <a:spcPts val="2675"/>
              </a:spcBef>
            </a:pPr>
            <a:r>
              <a:rPr lang="en-US" sz="2400">
                <a:latin typeface="Arial" charset="0"/>
                <a:ea typeface="MS PGothic" charset="0"/>
              </a:rPr>
              <a:t>(C)RETROCHIASMAL</a:t>
            </a:r>
          </a:p>
          <a:p>
            <a:pPr>
              <a:spcBef>
                <a:spcPts val="2675"/>
              </a:spcBef>
            </a:pPr>
            <a:r>
              <a:rPr lang="en-US" sz="2400">
                <a:latin typeface="Arial" charset="0"/>
                <a:ea typeface="MS PGothic" charset="0"/>
              </a:rPr>
              <a:t>(D)INTRAVENTRICULAR</a:t>
            </a:r>
          </a:p>
          <a:p>
            <a:pPr>
              <a:spcBef>
                <a:spcPts val="2675"/>
              </a:spcBef>
            </a:pPr>
            <a:r>
              <a:rPr lang="en-US" sz="2400">
                <a:latin typeface="Arial" charset="0"/>
                <a:ea typeface="MS PGothic" charset="0"/>
              </a:rPr>
              <a:t>(E)GIANT</a:t>
            </a:r>
          </a:p>
          <a:p>
            <a:pPr>
              <a:spcBef>
                <a:spcPts val="2675"/>
              </a:spcBef>
            </a:pPr>
            <a:endParaRPr lang="en-US" sz="2400">
              <a:latin typeface="Arial"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defRPr/>
            </a:pPr>
            <a:r>
              <a:rPr lang="en-US" b="1" smtClean="0">
                <a:ea typeface="+mj-ea"/>
              </a:rPr>
              <a:t>(A)SELLAR</a:t>
            </a:r>
            <a:endParaRPr lang="en-IN" b="1" smtClean="0">
              <a:ea typeface="+mj-ea"/>
            </a:endParaRPr>
          </a:p>
        </p:txBody>
      </p:sp>
      <p:sp>
        <p:nvSpPr>
          <p:cNvPr id="46082" name="Rectangle 3"/>
          <p:cNvSpPr>
            <a:spLocks noGrp="1" noChangeArrowheads="1"/>
          </p:cNvSpPr>
          <p:nvPr>
            <p:ph type="body" idx="1"/>
          </p:nvPr>
        </p:nvSpPr>
        <p:spPr>
          <a:xfrm>
            <a:off x="457200" y="1862138"/>
            <a:ext cx="8229600" cy="4495800"/>
          </a:xfrm>
        </p:spPr>
        <p:txBody>
          <a:bodyPr/>
          <a:lstStyle/>
          <a:p>
            <a:pPr>
              <a:spcBef>
                <a:spcPts val="2675"/>
              </a:spcBef>
            </a:pPr>
            <a:r>
              <a:rPr lang="en-US" sz="2800">
                <a:latin typeface="Arial" charset="0"/>
                <a:ea typeface="MS PGothic" charset="0"/>
              </a:rPr>
              <a:t>TRANSSPHENOIDAL</a:t>
            </a:r>
          </a:p>
          <a:p>
            <a:pPr>
              <a:spcBef>
                <a:spcPts val="2675"/>
              </a:spcBef>
            </a:pPr>
            <a:r>
              <a:rPr lang="en-US" sz="2800">
                <a:latin typeface="Arial" charset="0"/>
                <a:ea typeface="MS PGothic" charset="0"/>
              </a:rPr>
              <a:t>SUBFRONTAL</a:t>
            </a:r>
          </a:p>
          <a:p>
            <a:pPr>
              <a:spcBef>
                <a:spcPts val="2675"/>
              </a:spcBef>
            </a:pPr>
            <a:r>
              <a:rPr lang="en-US" sz="2800">
                <a:latin typeface="Arial" charset="0"/>
                <a:ea typeface="MS PGothic" charset="0"/>
              </a:rPr>
              <a:t>TRANSCRANIAL-TRANSSPHENOIDAL</a:t>
            </a:r>
          </a:p>
          <a:p>
            <a:pPr>
              <a:spcBef>
                <a:spcPts val="2675"/>
              </a:spcBef>
            </a:pPr>
            <a:endParaRPr lang="en-US" sz="2800">
              <a:latin typeface="Arial"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defRPr/>
            </a:pPr>
            <a:r>
              <a:rPr lang="en-US" b="1" smtClean="0">
                <a:ea typeface="+mj-ea"/>
              </a:rPr>
              <a:t>(B)PRECHIASMAL</a:t>
            </a:r>
            <a:endParaRPr lang="en-IN" b="1" smtClean="0">
              <a:ea typeface="+mj-ea"/>
            </a:endParaRPr>
          </a:p>
        </p:txBody>
      </p:sp>
      <p:sp>
        <p:nvSpPr>
          <p:cNvPr id="47106" name="Rectangle 3"/>
          <p:cNvSpPr>
            <a:spLocks noGrp="1" noChangeArrowheads="1"/>
          </p:cNvSpPr>
          <p:nvPr>
            <p:ph type="body" idx="1"/>
          </p:nvPr>
        </p:nvSpPr>
        <p:spPr>
          <a:xfrm>
            <a:off x="457200" y="1719263"/>
            <a:ext cx="8229600" cy="4495800"/>
          </a:xfrm>
        </p:spPr>
        <p:txBody>
          <a:bodyPr/>
          <a:lstStyle/>
          <a:p>
            <a:pPr>
              <a:spcBef>
                <a:spcPts val="2763"/>
              </a:spcBef>
            </a:pPr>
            <a:r>
              <a:rPr lang="en-US">
                <a:latin typeface="Arial" charset="0"/>
                <a:ea typeface="MS PGothic" charset="0"/>
              </a:rPr>
              <a:t>SUBFRONTAL- INTEROPTIC</a:t>
            </a:r>
          </a:p>
          <a:p>
            <a:pPr>
              <a:spcBef>
                <a:spcPts val="2763"/>
              </a:spcBef>
            </a:pPr>
            <a:r>
              <a:rPr lang="en-US">
                <a:latin typeface="Arial" charset="0"/>
                <a:ea typeface="MS PGothic" charset="0"/>
              </a:rPr>
              <a:t>PTERIONAL</a:t>
            </a:r>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71438"/>
            <a:ext cx="8229600" cy="1143000"/>
          </a:xfrm>
        </p:spPr>
        <p:txBody>
          <a:bodyPr/>
          <a:lstStyle/>
          <a:p>
            <a:pPr>
              <a:defRPr/>
            </a:pPr>
            <a:r>
              <a:rPr lang="en-US" b="1" dirty="0" smtClean="0">
                <a:ea typeface="+mj-ea"/>
              </a:rPr>
              <a:t>(C)RETROCHIASMAL</a:t>
            </a:r>
            <a:endParaRPr lang="en-IN" b="1" dirty="0" smtClean="0">
              <a:ea typeface="+mj-ea"/>
            </a:endParaRPr>
          </a:p>
        </p:txBody>
      </p:sp>
      <p:sp>
        <p:nvSpPr>
          <p:cNvPr id="48130" name="Rectangle 3"/>
          <p:cNvSpPr>
            <a:spLocks noGrp="1" noChangeArrowheads="1"/>
          </p:cNvSpPr>
          <p:nvPr>
            <p:ph type="body" idx="1"/>
          </p:nvPr>
        </p:nvSpPr>
        <p:spPr>
          <a:xfrm>
            <a:off x="457200" y="1362075"/>
            <a:ext cx="8229600" cy="4495800"/>
          </a:xfrm>
        </p:spPr>
        <p:txBody>
          <a:bodyPr/>
          <a:lstStyle/>
          <a:p>
            <a:pPr>
              <a:spcBef>
                <a:spcPts val="1575"/>
              </a:spcBef>
            </a:pPr>
            <a:r>
              <a:rPr lang="en-US" sz="2400">
                <a:latin typeface="Arial" charset="0"/>
                <a:ea typeface="MS PGothic" charset="0"/>
              </a:rPr>
              <a:t>SUBFRONTAL</a:t>
            </a:r>
          </a:p>
          <a:p>
            <a:pPr>
              <a:spcBef>
                <a:spcPts val="1575"/>
              </a:spcBef>
            </a:pPr>
            <a:r>
              <a:rPr lang="en-US" sz="2400">
                <a:latin typeface="Arial" charset="0"/>
                <a:ea typeface="MS PGothic" charset="0"/>
              </a:rPr>
              <a:t>PTERIONAL – OPTICOCAROTID</a:t>
            </a:r>
          </a:p>
          <a:p>
            <a:pPr>
              <a:spcBef>
                <a:spcPts val="1575"/>
              </a:spcBef>
              <a:buFontTx/>
              <a:buNone/>
            </a:pPr>
            <a:r>
              <a:rPr lang="en-US" sz="2400">
                <a:latin typeface="Arial" charset="0"/>
                <a:ea typeface="MS PGothic" charset="0"/>
              </a:rPr>
              <a:t>                            TRANSSPHENOIDAL</a:t>
            </a:r>
          </a:p>
          <a:p>
            <a:pPr>
              <a:spcBef>
                <a:spcPts val="1575"/>
              </a:spcBef>
              <a:buFontTx/>
              <a:buNone/>
            </a:pPr>
            <a:r>
              <a:rPr lang="en-US" sz="2400">
                <a:latin typeface="Arial" charset="0"/>
                <a:ea typeface="MS PGothic" charset="0"/>
              </a:rPr>
              <a:t>                            LAMINA TERMINALIS    </a:t>
            </a:r>
          </a:p>
          <a:p>
            <a:pPr>
              <a:spcBef>
                <a:spcPts val="1575"/>
              </a:spcBef>
              <a:buFontTx/>
              <a:buNone/>
            </a:pPr>
            <a:r>
              <a:rPr lang="en-US" sz="2400">
                <a:latin typeface="Arial" charset="0"/>
                <a:ea typeface="MS PGothic" charset="0"/>
              </a:rPr>
              <a:t>                           LATERAL CAROTID</a:t>
            </a:r>
          </a:p>
          <a:p>
            <a:pPr>
              <a:spcBef>
                <a:spcPts val="1575"/>
              </a:spcBef>
            </a:pPr>
            <a:r>
              <a:rPr lang="en-US" sz="2400">
                <a:latin typeface="Arial" charset="0"/>
                <a:ea typeface="MS PGothic" charset="0"/>
              </a:rPr>
              <a:t>SUBTEMPORAL- INTERPEDUNCULAR CISTERN</a:t>
            </a:r>
          </a:p>
          <a:p>
            <a:pPr>
              <a:spcBef>
                <a:spcPts val="1575"/>
              </a:spcBef>
            </a:pPr>
            <a:r>
              <a:rPr lang="en-US" sz="2400">
                <a:latin typeface="Arial" charset="0"/>
                <a:ea typeface="MS PGothic" charset="0"/>
              </a:rPr>
              <a:t>TRANSPETROSAL TRANSTENTORIAL</a:t>
            </a:r>
          </a:p>
          <a:p>
            <a:pPr>
              <a:spcBef>
                <a:spcPts val="1575"/>
              </a:spcBef>
            </a:pPr>
            <a:r>
              <a:rPr lang="en-US" sz="2400">
                <a:latin typeface="Arial" charset="0"/>
                <a:ea typeface="MS PGothic" charset="0"/>
              </a:rPr>
              <a:t>CRANIOBASAL MEDIAN SPLITTING</a:t>
            </a:r>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defRPr/>
            </a:pPr>
            <a:r>
              <a:rPr lang="en-US" b="1" dirty="0" smtClean="0">
                <a:ea typeface="+mj-ea"/>
              </a:rPr>
              <a:t>(D)INTRAVENTRICULAR</a:t>
            </a:r>
            <a:endParaRPr lang="en-IN" b="1" dirty="0" smtClean="0">
              <a:ea typeface="+mj-ea"/>
            </a:endParaRPr>
          </a:p>
        </p:txBody>
      </p:sp>
      <p:sp>
        <p:nvSpPr>
          <p:cNvPr id="49154" name="Rectangle 3"/>
          <p:cNvSpPr>
            <a:spLocks noGrp="1" noChangeArrowheads="1"/>
          </p:cNvSpPr>
          <p:nvPr>
            <p:ph type="body" idx="1"/>
          </p:nvPr>
        </p:nvSpPr>
        <p:spPr>
          <a:xfrm>
            <a:off x="457200" y="1647825"/>
            <a:ext cx="8229600" cy="4495800"/>
          </a:xfrm>
        </p:spPr>
        <p:txBody>
          <a:bodyPr/>
          <a:lstStyle/>
          <a:p>
            <a:pPr>
              <a:spcBef>
                <a:spcPts val="2763"/>
              </a:spcBef>
            </a:pPr>
            <a:r>
              <a:rPr lang="en-US" sz="2800">
                <a:latin typeface="Arial" charset="0"/>
                <a:ea typeface="MS PGothic" charset="0"/>
              </a:rPr>
              <a:t>TRANSCALLOSAL</a:t>
            </a:r>
          </a:p>
          <a:p>
            <a:pPr>
              <a:spcBef>
                <a:spcPts val="2763"/>
              </a:spcBef>
            </a:pPr>
            <a:r>
              <a:rPr lang="en-US" sz="2800">
                <a:latin typeface="Arial" charset="0"/>
                <a:ea typeface="MS PGothic" charset="0"/>
              </a:rPr>
              <a:t>TRANSCORTICAL TRANSVENTRICULAR</a:t>
            </a:r>
          </a:p>
          <a:p>
            <a:pPr>
              <a:spcBef>
                <a:spcPts val="2763"/>
              </a:spcBef>
            </a:pPr>
            <a:r>
              <a:rPr lang="en-US" sz="2800">
                <a:latin typeface="Arial" charset="0"/>
                <a:ea typeface="MS PGothic" charset="0"/>
              </a:rPr>
              <a:t>LAMINA TERMINALIS         </a:t>
            </a:r>
          </a:p>
          <a:p>
            <a:pPr>
              <a:spcBef>
                <a:spcPts val="2763"/>
              </a:spcBef>
              <a:buFontTx/>
              <a:buNone/>
            </a:pPr>
            <a:r>
              <a:rPr lang="en-US" sz="2800">
                <a:latin typeface="Arial" charset="0"/>
                <a:ea typeface="MS PGothic" charset="0"/>
              </a:rPr>
              <a:t>	SUBFRONTAL</a:t>
            </a:r>
          </a:p>
          <a:p>
            <a:pPr>
              <a:spcBef>
                <a:spcPts val="2763"/>
              </a:spcBef>
              <a:buFontTx/>
              <a:buNone/>
            </a:pPr>
            <a:r>
              <a:rPr lang="en-US" sz="2800">
                <a:latin typeface="Arial" charset="0"/>
                <a:ea typeface="MS PGothic" charset="0"/>
              </a:rPr>
              <a:t>	INTERHEMISPHERIC</a:t>
            </a:r>
          </a:p>
          <a:p>
            <a:pPr>
              <a:spcBef>
                <a:spcPts val="2763"/>
              </a:spcBef>
              <a:buFontTx/>
              <a:buNone/>
            </a:pPr>
            <a:r>
              <a:rPr lang="en-US" sz="2800">
                <a:latin typeface="Arial" charset="0"/>
                <a:ea typeface="MS PGothic" charset="0"/>
              </a:rPr>
              <a:t>                                  </a:t>
            </a: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defRPr/>
            </a:pPr>
            <a:r>
              <a:rPr lang="en-US" b="1" dirty="0" smtClean="0">
                <a:ea typeface="+mj-ea"/>
              </a:rPr>
              <a:t>(E)GIANT</a:t>
            </a:r>
            <a:endParaRPr lang="en-IN" b="1" dirty="0" smtClean="0">
              <a:ea typeface="+mj-ea"/>
            </a:endParaRPr>
          </a:p>
        </p:txBody>
      </p:sp>
      <p:sp>
        <p:nvSpPr>
          <p:cNvPr id="50178" name="Rectangle 3"/>
          <p:cNvSpPr>
            <a:spLocks noGrp="1" noChangeArrowheads="1"/>
          </p:cNvSpPr>
          <p:nvPr>
            <p:ph type="body" idx="1"/>
          </p:nvPr>
        </p:nvSpPr>
        <p:spPr>
          <a:xfrm>
            <a:off x="457200" y="1719263"/>
            <a:ext cx="8229600" cy="4495800"/>
          </a:xfrm>
        </p:spPr>
        <p:txBody>
          <a:bodyPr/>
          <a:lstStyle/>
          <a:p>
            <a:r>
              <a:rPr lang="en-US">
                <a:latin typeface="Arial" charset="0"/>
                <a:ea typeface="MS PGothic" charset="0"/>
              </a:rPr>
              <a:t>COMBINED APPROACHES IN ONE OR MULTIPLE STAGES</a:t>
            </a:r>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3"/>
          <p:cNvSpPr>
            <a:spLocks noGrp="1" noChangeArrowheads="1"/>
          </p:cNvSpPr>
          <p:nvPr>
            <p:ph type="body" idx="1"/>
          </p:nvPr>
        </p:nvSpPr>
        <p:spPr>
          <a:xfrm>
            <a:off x="485775" y="1285875"/>
            <a:ext cx="8229600" cy="4495800"/>
          </a:xfrm>
        </p:spPr>
        <p:txBody>
          <a:bodyPr/>
          <a:lstStyle/>
          <a:p>
            <a:pPr>
              <a:spcBef>
                <a:spcPts val="2675"/>
              </a:spcBef>
            </a:pPr>
            <a:r>
              <a:rPr lang="en-US" sz="2800">
                <a:latin typeface="Arial" charset="0"/>
                <a:ea typeface="MS PGothic" charset="0"/>
              </a:rPr>
              <a:t>LAMINA TERMINALIS IS COMPLETELY AVASCULAR  AND CAN BE ENTERED WITH SAFETY TO DEAL WITH RETEROCHIASMAL TUMOURS</a:t>
            </a:r>
          </a:p>
          <a:p>
            <a:pPr>
              <a:spcBef>
                <a:spcPts val="2675"/>
              </a:spcBef>
            </a:pPr>
            <a:r>
              <a:rPr lang="en-US" sz="2800">
                <a:latin typeface="Arial" charset="0"/>
                <a:ea typeface="MS PGothic" charset="0"/>
              </a:rPr>
              <a:t>PREFIXED CHIASMA MAKES THE SURGICAL TASK MORE DIFFICULT AS THERE IS HARDLY ANY INTEROPTIC SPACE TO APPROACH THE TUMOUR</a:t>
            </a:r>
          </a:p>
          <a:p>
            <a:pPr>
              <a:spcBef>
                <a:spcPts val="2675"/>
              </a:spcBef>
            </a:pPr>
            <a:endParaRPr lang="en-US" sz="2800">
              <a:latin typeface="Arial"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0" y="142875"/>
            <a:ext cx="9144000" cy="1928813"/>
          </a:xfrm>
        </p:spPr>
        <p:txBody>
          <a:bodyPr/>
          <a:lstStyle/>
          <a:p>
            <a:pPr>
              <a:defRPr/>
            </a:pPr>
            <a:r>
              <a:rPr lang="en-US" sz="4000" b="1" dirty="0" smtClean="0">
                <a:ea typeface="+mj-ea"/>
              </a:rPr>
              <a:t>RADICAL SURGERY VERSUS CONSERVATIVE SURGERY AND RADIATION</a:t>
            </a:r>
            <a:endParaRPr lang="en-IN" sz="4000" b="1" dirty="0" smtClean="0">
              <a:ea typeface="+mj-ea"/>
            </a:endParaRPr>
          </a:p>
        </p:txBody>
      </p:sp>
      <p:sp>
        <p:nvSpPr>
          <p:cNvPr id="52226" name="Rectangle 3"/>
          <p:cNvSpPr>
            <a:spLocks noGrp="1" noChangeArrowheads="1"/>
          </p:cNvSpPr>
          <p:nvPr>
            <p:ph type="body" idx="1"/>
          </p:nvPr>
        </p:nvSpPr>
        <p:spPr>
          <a:xfrm>
            <a:off x="428625" y="2357438"/>
            <a:ext cx="8229600" cy="3714750"/>
          </a:xfrm>
        </p:spPr>
        <p:txBody>
          <a:bodyPr/>
          <a:lstStyle/>
          <a:p>
            <a:pPr>
              <a:spcBef>
                <a:spcPts val="2475"/>
              </a:spcBef>
            </a:pPr>
            <a:r>
              <a:rPr lang="en-US" sz="2200">
                <a:latin typeface="Arial" charset="0"/>
                <a:ea typeface="MS PGothic" charset="0"/>
              </a:rPr>
              <a:t>TOAL EXCISION SHOULD BE THE AIM PROXIMITY AND ADHERENCE OF THE LESION TO THE OPTIC PATHWAYS AND ADJACENT NEUROVASCULAR STRUCTURES OFTEN MAKE TOTAL EXCISION HAZARDOUS</a:t>
            </a:r>
          </a:p>
          <a:p>
            <a:pPr>
              <a:spcBef>
                <a:spcPts val="2475"/>
              </a:spcBef>
            </a:pPr>
            <a:r>
              <a:rPr lang="en-US" sz="2200">
                <a:latin typeface="Arial" charset="0"/>
                <a:ea typeface="MS PGothic" charset="0"/>
              </a:rPr>
              <a:t>SMALL OR PRECHIASMATIC CAN BE TOTALLY EXCISED</a:t>
            </a:r>
          </a:p>
          <a:p>
            <a:pPr>
              <a:spcBef>
                <a:spcPts val="2475"/>
              </a:spcBef>
            </a:pPr>
            <a:r>
              <a:rPr lang="en-US" sz="2200">
                <a:latin typeface="Arial" charset="0"/>
                <a:ea typeface="MS PGothic" charset="0"/>
              </a:rPr>
              <a:t>RETEROCHIASMATIC,LARGE OR MULTICOMPARTMENTAL- TOTAL EXCISION IS PROBLEMATIC</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3"/>
          <p:cNvSpPr>
            <a:spLocks noGrp="1" noChangeArrowheads="1"/>
          </p:cNvSpPr>
          <p:nvPr>
            <p:ph type="body" idx="1"/>
          </p:nvPr>
        </p:nvSpPr>
        <p:spPr>
          <a:xfrm>
            <a:off x="457200" y="1743075"/>
            <a:ext cx="8229600" cy="3900488"/>
          </a:xfrm>
        </p:spPr>
        <p:txBody>
          <a:bodyPr/>
          <a:lstStyle/>
          <a:p>
            <a:pPr marL="457200" indent="-457200">
              <a:spcBef>
                <a:spcPts val="2500"/>
              </a:spcBef>
            </a:pPr>
            <a:r>
              <a:rPr lang="en-US" sz="2800">
                <a:latin typeface="Arial" charset="0"/>
                <a:ea typeface="MS PGothic" charset="0"/>
              </a:rPr>
              <a:t>THERAPUETIC GOALS ARE THE CURE OF DISEASE WITH FUNCTIONAL PRESERVATION AND RESTORATION.</a:t>
            </a:r>
          </a:p>
          <a:p>
            <a:pPr marL="457200" indent="-457200">
              <a:spcBef>
                <a:spcPts val="2500"/>
              </a:spcBef>
            </a:pPr>
            <a:r>
              <a:rPr lang="en-US" sz="2800">
                <a:latin typeface="Arial" charset="0"/>
                <a:ea typeface="MS PGothic" charset="0"/>
              </a:rPr>
              <a:t>THIS IS OFTEN A WIDELY DEBATED TOPIC WITH CONTROVERSY INCLUDING EXTENT OF SURGICAL RESECTION, SURGICAL APPROACH, AND THE USE OF ADJUVENT THERAPY</a:t>
            </a:r>
          </a:p>
        </p:txBody>
      </p:sp>
      <p:sp>
        <p:nvSpPr>
          <p:cNvPr id="4" name="Title 3"/>
          <p:cNvSpPr>
            <a:spLocks noGrp="1"/>
          </p:cNvSpPr>
          <p:nvPr>
            <p:ph type="title"/>
          </p:nvPr>
        </p:nvSpPr>
        <p:spPr/>
        <p:txBody>
          <a:bodyPr/>
          <a:lstStyle/>
          <a:p>
            <a:pPr>
              <a:defRPr/>
            </a:pPr>
            <a:endParaRPr lang="en-US">
              <a:ea typeface="+mj-ea"/>
            </a:endParaRPr>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3"/>
          <p:cNvSpPr>
            <a:spLocks noGrp="1" noChangeArrowheads="1"/>
          </p:cNvSpPr>
          <p:nvPr>
            <p:ph type="body" idx="1"/>
          </p:nvPr>
        </p:nvSpPr>
        <p:spPr>
          <a:xfrm>
            <a:off x="457200" y="285750"/>
            <a:ext cx="8229600" cy="5738813"/>
          </a:xfrm>
        </p:spPr>
        <p:txBody>
          <a:bodyPr/>
          <a:lstStyle/>
          <a:p>
            <a:pPr algn="ctr">
              <a:spcBef>
                <a:spcPts val="2050"/>
              </a:spcBef>
              <a:buFontTx/>
              <a:buNone/>
            </a:pPr>
            <a:r>
              <a:rPr lang="en-US" sz="4400" b="1">
                <a:latin typeface="Arial" charset="0"/>
                <a:ea typeface="MS PGothic" charset="0"/>
              </a:rPr>
              <a:t>RADICAL RESECTION</a:t>
            </a:r>
          </a:p>
          <a:p>
            <a:pPr>
              <a:spcBef>
                <a:spcPts val="2050"/>
              </a:spcBef>
              <a:buFontTx/>
              <a:buNone/>
            </a:pPr>
            <a:endParaRPr lang="en-US" sz="500" b="1">
              <a:latin typeface="Arial" charset="0"/>
              <a:ea typeface="MS PGothic" charset="0"/>
            </a:endParaRPr>
          </a:p>
          <a:p>
            <a:pPr>
              <a:spcBef>
                <a:spcPts val="2050"/>
              </a:spcBef>
            </a:pPr>
            <a:r>
              <a:rPr lang="en-US" sz="2600">
                <a:latin typeface="Arial" charset="0"/>
                <a:ea typeface="MS PGothic" charset="0"/>
              </a:rPr>
              <a:t>CURE 85%</a:t>
            </a:r>
          </a:p>
          <a:p>
            <a:pPr>
              <a:spcBef>
                <a:spcPts val="2050"/>
              </a:spcBef>
            </a:pPr>
            <a:r>
              <a:rPr lang="en-US" sz="2600">
                <a:latin typeface="Arial" charset="0"/>
                <a:ea typeface="MS PGothic" charset="0"/>
              </a:rPr>
              <a:t>SEVERE COMPLICATIONS 5-10% (VISUAL LOSS/ NEUROLOGIC DYSFUNCTION)</a:t>
            </a:r>
          </a:p>
          <a:p>
            <a:pPr>
              <a:spcBef>
                <a:spcPts val="2050"/>
              </a:spcBef>
            </a:pPr>
            <a:r>
              <a:rPr lang="en-US" sz="2600">
                <a:latin typeface="Arial" charset="0"/>
                <a:ea typeface="MS PGothic" charset="0"/>
              </a:rPr>
              <a:t>HYPOPITUITARISM 90-95%</a:t>
            </a:r>
          </a:p>
          <a:p>
            <a:pPr>
              <a:spcBef>
                <a:spcPts val="2050"/>
              </a:spcBef>
            </a:pPr>
            <a:r>
              <a:rPr lang="en-US" sz="2600">
                <a:latin typeface="Arial" charset="0"/>
                <a:ea typeface="MS PGothic" charset="0"/>
              </a:rPr>
              <a:t>DIABETES INSIPIDUS 95%</a:t>
            </a:r>
          </a:p>
          <a:p>
            <a:pPr>
              <a:spcBef>
                <a:spcPts val="2050"/>
              </a:spcBef>
            </a:pPr>
            <a:r>
              <a:rPr lang="en-US" sz="2600">
                <a:latin typeface="Arial" charset="0"/>
                <a:ea typeface="MS PGothic" charset="0"/>
              </a:rPr>
              <a:t>QUALITY OF LIFE IS THE MAIN ISSUE.</a:t>
            </a:r>
          </a:p>
          <a:p>
            <a:pPr>
              <a:spcBef>
                <a:spcPts val="2050"/>
              </a:spcBef>
            </a:pPr>
            <a:r>
              <a:rPr lang="en-US" sz="2600">
                <a:latin typeface="Arial" charset="0"/>
                <a:ea typeface="MS PGothic" charset="0"/>
              </a:rPr>
              <a:t>MORBIC HYPOTHALAMIC OBESITY 50%</a:t>
            </a:r>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3"/>
          <p:cNvSpPr>
            <a:spLocks noGrp="1" noChangeArrowheads="1"/>
          </p:cNvSpPr>
          <p:nvPr>
            <p:ph type="body" idx="1"/>
          </p:nvPr>
        </p:nvSpPr>
        <p:spPr>
          <a:xfrm>
            <a:off x="457200" y="285750"/>
            <a:ext cx="8229600" cy="5429250"/>
          </a:xfrm>
        </p:spPr>
        <p:txBody>
          <a:bodyPr/>
          <a:lstStyle/>
          <a:p>
            <a:pPr algn="ctr">
              <a:spcBef>
                <a:spcPts val="1063"/>
              </a:spcBef>
              <a:buFontTx/>
              <a:buNone/>
            </a:pPr>
            <a:r>
              <a:rPr lang="en-US" sz="4000" b="1">
                <a:latin typeface="Arial" charset="0"/>
                <a:ea typeface="MS PGothic" charset="0"/>
              </a:rPr>
              <a:t>RADICAL RESECTION</a:t>
            </a:r>
          </a:p>
          <a:p>
            <a:pPr algn="ctr">
              <a:spcBef>
                <a:spcPts val="1063"/>
              </a:spcBef>
              <a:buFontTx/>
              <a:buNone/>
            </a:pPr>
            <a:endParaRPr lang="en-US" sz="4000" b="1">
              <a:latin typeface="Arial" charset="0"/>
              <a:ea typeface="MS PGothic" charset="0"/>
            </a:endParaRPr>
          </a:p>
          <a:p>
            <a:pPr>
              <a:spcBef>
                <a:spcPts val="1063"/>
              </a:spcBef>
              <a:buFontTx/>
              <a:buNone/>
            </a:pPr>
            <a:r>
              <a:rPr lang="en-US" sz="2800" b="1">
                <a:latin typeface="Arial" charset="0"/>
                <a:ea typeface="MS PGothic" charset="0"/>
              </a:rPr>
              <a:t>ADVANTAGE</a:t>
            </a:r>
          </a:p>
          <a:p>
            <a:pPr>
              <a:spcBef>
                <a:spcPts val="1063"/>
              </a:spcBef>
            </a:pPr>
            <a:r>
              <a:rPr lang="en-US" sz="2400">
                <a:latin typeface="Arial" charset="0"/>
                <a:ea typeface="MS PGothic" charset="0"/>
              </a:rPr>
              <a:t> ONE TREATMENT THEN ONLY FOLLOW-UP.</a:t>
            </a:r>
          </a:p>
          <a:p>
            <a:pPr>
              <a:spcBef>
                <a:spcPts val="1063"/>
              </a:spcBef>
              <a:buFontTx/>
              <a:buNone/>
            </a:pPr>
            <a:r>
              <a:rPr lang="en-US" sz="2800" b="1">
                <a:latin typeface="Arial" charset="0"/>
                <a:ea typeface="MS PGothic" charset="0"/>
              </a:rPr>
              <a:t>DISADVANTAGES</a:t>
            </a:r>
          </a:p>
          <a:p>
            <a:pPr>
              <a:spcBef>
                <a:spcPts val="1063"/>
              </a:spcBef>
            </a:pPr>
            <a:r>
              <a:rPr lang="en-US" sz="2000">
                <a:latin typeface="Arial" charset="0"/>
                <a:ea typeface="MS PGothic" charset="0"/>
              </a:rPr>
              <a:t> LIMITED NUMBER OF SURGEONS WITH ADEQUATE EXPERTISE</a:t>
            </a:r>
          </a:p>
          <a:p>
            <a:pPr>
              <a:spcBef>
                <a:spcPts val="1063"/>
              </a:spcBef>
            </a:pPr>
            <a:r>
              <a:rPr lang="en-US" sz="2000">
                <a:latin typeface="Arial" charset="0"/>
                <a:ea typeface="MS PGothic" charset="0"/>
              </a:rPr>
              <a:t>DIFFICULT TO ASSESS TRUE RISKS TO INDIVIDUAL CHILD.</a:t>
            </a:r>
          </a:p>
          <a:p>
            <a:pPr>
              <a:spcBef>
                <a:spcPts val="1063"/>
              </a:spcBef>
            </a:pPr>
            <a:r>
              <a:rPr lang="en-US" sz="2000">
                <a:latin typeface="Arial" charset="0"/>
                <a:ea typeface="MS PGothic" charset="0"/>
              </a:rPr>
              <a:t>DIFFICULT TO JUDGE THE CHANCE OF SERIOUS CHANGES IN PERSONALITY (IMPAIRED QUALITY OF LIFE).</a:t>
            </a:r>
          </a:p>
          <a:p>
            <a:pPr>
              <a:spcBef>
                <a:spcPts val="1063"/>
              </a:spcBef>
            </a:pPr>
            <a:r>
              <a:rPr lang="en-US" sz="2000">
                <a:latin typeface="Arial" charset="0"/>
                <a:ea typeface="MS PGothic" charset="0"/>
              </a:rPr>
              <a:t> DIABETES INSIPIDUS</a:t>
            </a:r>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3"/>
          <p:cNvSpPr>
            <a:spLocks noGrp="1" noChangeArrowheads="1"/>
          </p:cNvSpPr>
          <p:nvPr>
            <p:ph type="body" idx="1"/>
          </p:nvPr>
        </p:nvSpPr>
        <p:spPr>
          <a:xfrm>
            <a:off x="457200" y="428625"/>
            <a:ext cx="8229600" cy="5286375"/>
          </a:xfrm>
        </p:spPr>
        <p:txBody>
          <a:bodyPr/>
          <a:lstStyle/>
          <a:p>
            <a:pPr algn="ctr">
              <a:spcBef>
                <a:spcPts val="1863"/>
              </a:spcBef>
              <a:buFontTx/>
              <a:buNone/>
            </a:pPr>
            <a:r>
              <a:rPr lang="en-US" sz="3600" b="1">
                <a:latin typeface="Arial" charset="0"/>
                <a:ea typeface="MS PGothic" charset="0"/>
              </a:rPr>
              <a:t>LIMITED SURGERY + RADIATION</a:t>
            </a:r>
          </a:p>
          <a:p>
            <a:pPr>
              <a:spcBef>
                <a:spcPts val="1863"/>
              </a:spcBef>
              <a:buFontTx/>
              <a:buNone/>
            </a:pPr>
            <a:endParaRPr lang="en-US" sz="1600">
              <a:latin typeface="Arial" charset="0"/>
              <a:ea typeface="MS PGothic" charset="0"/>
            </a:endParaRPr>
          </a:p>
          <a:p>
            <a:pPr>
              <a:spcBef>
                <a:spcPts val="1863"/>
              </a:spcBef>
            </a:pPr>
            <a:r>
              <a:rPr lang="en-US">
                <a:latin typeface="Arial" charset="0"/>
                <a:ea typeface="MS PGothic" charset="0"/>
              </a:rPr>
              <a:t>CURE 85%</a:t>
            </a:r>
          </a:p>
          <a:p>
            <a:pPr>
              <a:spcBef>
                <a:spcPts val="1863"/>
              </a:spcBef>
            </a:pPr>
            <a:r>
              <a:rPr lang="en-US">
                <a:latin typeface="Arial" charset="0"/>
                <a:ea typeface="MS PGothic" charset="0"/>
              </a:rPr>
              <a:t>SEVERE COMPLICATIONS 5-10%</a:t>
            </a:r>
          </a:p>
          <a:p>
            <a:pPr>
              <a:spcBef>
                <a:spcPts val="1863"/>
              </a:spcBef>
            </a:pPr>
            <a:r>
              <a:rPr lang="en-US">
                <a:latin typeface="Arial" charset="0"/>
                <a:ea typeface="MS PGothic" charset="0"/>
              </a:rPr>
              <a:t> HYPOPITUITARISM 90-95%</a:t>
            </a:r>
          </a:p>
          <a:p>
            <a:pPr>
              <a:spcBef>
                <a:spcPts val="1863"/>
              </a:spcBef>
            </a:pPr>
            <a:r>
              <a:rPr lang="en-US">
                <a:latin typeface="Arial" charset="0"/>
                <a:ea typeface="MS PGothic" charset="0"/>
              </a:rPr>
              <a:t>DIABETES INSIPIDUS 5%</a:t>
            </a:r>
          </a:p>
          <a:p>
            <a:pPr>
              <a:spcBef>
                <a:spcPts val="1863"/>
              </a:spcBef>
            </a:pPr>
            <a:r>
              <a:rPr lang="en-US">
                <a:latin typeface="Arial" charset="0"/>
                <a:ea typeface="MS PGothic" charset="0"/>
              </a:rPr>
              <a:t>QUALITY OF LIFE IS THE MAIN ISSUE</a:t>
            </a:r>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3"/>
          <p:cNvSpPr>
            <a:spLocks noGrp="1" noChangeArrowheads="1"/>
          </p:cNvSpPr>
          <p:nvPr>
            <p:ph type="body" idx="1"/>
          </p:nvPr>
        </p:nvSpPr>
        <p:spPr>
          <a:xfrm>
            <a:off x="457200" y="500063"/>
            <a:ext cx="8229600" cy="6572250"/>
          </a:xfrm>
        </p:spPr>
        <p:txBody>
          <a:bodyPr/>
          <a:lstStyle/>
          <a:p>
            <a:pPr algn="ctr">
              <a:spcBef>
                <a:spcPts val="1075"/>
              </a:spcBef>
              <a:buFontTx/>
              <a:buNone/>
            </a:pPr>
            <a:r>
              <a:rPr lang="en-US" sz="3600" b="1">
                <a:latin typeface="Arial" charset="0"/>
                <a:ea typeface="MS PGothic" charset="0"/>
              </a:rPr>
              <a:t>LIMITED SURGERY + RADIATION</a:t>
            </a:r>
          </a:p>
          <a:p>
            <a:pPr algn="ctr">
              <a:spcBef>
                <a:spcPts val="1075"/>
              </a:spcBef>
              <a:buFontTx/>
              <a:buNone/>
            </a:pPr>
            <a:endParaRPr lang="en-US" sz="3600" b="1">
              <a:latin typeface="Arial" charset="0"/>
              <a:ea typeface="MS PGothic" charset="0"/>
            </a:endParaRPr>
          </a:p>
          <a:p>
            <a:pPr marL="342900" lvl="1" indent="-342900">
              <a:spcBef>
                <a:spcPts val="1075"/>
              </a:spcBef>
              <a:buClr>
                <a:schemeClr val="tx2"/>
              </a:buClr>
              <a:buFontTx/>
              <a:buNone/>
            </a:pPr>
            <a:r>
              <a:rPr lang="en-US" sz="2000">
                <a:latin typeface="Arial" charset="0"/>
                <a:cs typeface="Arial" charset="0"/>
              </a:rPr>
              <a:t> </a:t>
            </a:r>
            <a:r>
              <a:rPr lang="en-US" sz="1800" b="1">
                <a:latin typeface="Arial" charset="0"/>
                <a:cs typeface="Arial" charset="0"/>
              </a:rPr>
              <a:t>ADVANTAGES</a:t>
            </a:r>
          </a:p>
          <a:p>
            <a:pPr>
              <a:spcBef>
                <a:spcPts val="1075"/>
              </a:spcBef>
            </a:pPr>
            <a:r>
              <a:rPr lang="en-US" sz="2000">
                <a:latin typeface="Arial" charset="0"/>
                <a:ea typeface="MS PGothic" charset="0"/>
              </a:rPr>
              <a:t>RARE TO CHANGE PERSONALITY.</a:t>
            </a:r>
          </a:p>
          <a:p>
            <a:pPr>
              <a:spcBef>
                <a:spcPts val="1075"/>
              </a:spcBef>
            </a:pPr>
            <a:r>
              <a:rPr lang="en-US" sz="2000">
                <a:latin typeface="Arial" charset="0"/>
                <a:ea typeface="MS PGothic" charset="0"/>
              </a:rPr>
              <a:t>SURGERY CAN BE PERFORMED WITH LIMITED EXPERIENCE</a:t>
            </a:r>
          </a:p>
          <a:p>
            <a:pPr>
              <a:spcBef>
                <a:spcPts val="1075"/>
              </a:spcBef>
              <a:buFontTx/>
              <a:buNone/>
            </a:pPr>
            <a:r>
              <a:rPr lang="en-US" sz="2000" b="1">
                <a:latin typeface="Arial" charset="0"/>
                <a:ea typeface="MS PGothic" charset="0"/>
              </a:rPr>
              <a:t>DISADVANTAGES</a:t>
            </a:r>
          </a:p>
          <a:p>
            <a:pPr>
              <a:spcBef>
                <a:spcPts val="1075"/>
              </a:spcBef>
            </a:pPr>
            <a:r>
              <a:rPr lang="en-US" sz="2000">
                <a:latin typeface="Arial" charset="0"/>
                <a:ea typeface="MS PGothic" charset="0"/>
              </a:rPr>
              <a:t> DECREASE IN IQ</a:t>
            </a:r>
          </a:p>
          <a:p>
            <a:pPr>
              <a:spcBef>
                <a:spcPts val="1075"/>
              </a:spcBef>
            </a:pPr>
            <a:r>
              <a:rPr lang="en-US" sz="2000">
                <a:latin typeface="Arial" charset="0"/>
                <a:ea typeface="MS PGothic" charset="0"/>
              </a:rPr>
              <a:t>CYST MANAGEMENT (OFTEN MULTIPLE CYST PROCEDURES)</a:t>
            </a:r>
          </a:p>
          <a:p>
            <a:pPr>
              <a:spcBef>
                <a:spcPts val="1075"/>
              </a:spcBef>
            </a:pPr>
            <a:r>
              <a:rPr lang="en-US" sz="2000">
                <a:latin typeface="Arial" charset="0"/>
                <a:ea typeface="MS PGothic" charset="0"/>
              </a:rPr>
              <a:t>DECOMPRESSION OF CHIASM SOMEWHAT DIFFICULT AND STILL MAINTAIN LIMITED SURGERY GUIDELINES</a:t>
            </a:r>
          </a:p>
          <a:p>
            <a:pPr>
              <a:spcBef>
                <a:spcPts val="1075"/>
              </a:spcBef>
            </a:pPr>
            <a:r>
              <a:rPr lang="en-US" sz="2000">
                <a:latin typeface="Arial" charset="0"/>
                <a:ea typeface="MS PGothic" charset="0"/>
              </a:rPr>
              <a:t>COMPLICATIONS OF RADIATION</a:t>
            </a:r>
          </a:p>
          <a:p>
            <a:pPr>
              <a:spcBef>
                <a:spcPts val="1075"/>
              </a:spcBef>
            </a:pPr>
            <a:endParaRPr lang="en-US" sz="2000">
              <a:latin typeface="Arial"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3"/>
          <p:cNvSpPr>
            <a:spLocks noGrp="1" noChangeArrowheads="1"/>
          </p:cNvSpPr>
          <p:nvPr>
            <p:ph type="body" idx="1"/>
          </p:nvPr>
        </p:nvSpPr>
        <p:spPr>
          <a:xfrm>
            <a:off x="457200" y="547688"/>
            <a:ext cx="8229600" cy="4953000"/>
          </a:xfrm>
        </p:spPr>
        <p:txBody>
          <a:bodyPr/>
          <a:lstStyle/>
          <a:p>
            <a:pPr algn="ctr">
              <a:spcBef>
                <a:spcPts val="1575"/>
              </a:spcBef>
              <a:buFontTx/>
              <a:buNone/>
            </a:pPr>
            <a:r>
              <a:rPr lang="en-US" sz="3600" b="1">
                <a:latin typeface="Arial" charset="0"/>
                <a:ea typeface="MS PGothic" charset="0"/>
              </a:rPr>
              <a:t>LIMITED SURGERY + RADIATION</a:t>
            </a:r>
          </a:p>
          <a:p>
            <a:pPr algn="ctr">
              <a:spcBef>
                <a:spcPts val="1575"/>
              </a:spcBef>
              <a:buFontTx/>
              <a:buNone/>
            </a:pPr>
            <a:endParaRPr lang="en-US" sz="3600">
              <a:latin typeface="Arial" charset="0"/>
              <a:ea typeface="MS PGothic" charset="0"/>
            </a:endParaRPr>
          </a:p>
          <a:p>
            <a:pPr>
              <a:spcBef>
                <a:spcPts val="1575"/>
              </a:spcBef>
            </a:pPr>
            <a:r>
              <a:rPr lang="en-US" sz="2400">
                <a:latin typeface="Arial" charset="0"/>
                <a:ea typeface="MS PGothic" charset="0"/>
              </a:rPr>
              <a:t>RADICAL SURGERY FOR ATTEMPTED CURE AFTER FAILURE OF RADIATION IS NOT MORE DIFFICULT THAN ORIGINAL ATTEMPT WOULD HAVE BEEN.</a:t>
            </a:r>
          </a:p>
          <a:p>
            <a:pPr>
              <a:spcBef>
                <a:spcPts val="1575"/>
              </a:spcBef>
            </a:pPr>
            <a:r>
              <a:rPr lang="en-US" sz="2400">
                <a:latin typeface="Arial" charset="0"/>
                <a:ea typeface="MS PGothic" charset="0"/>
              </a:rPr>
              <a:t>DESTRUCTION OF ARACHNOID PLANES BY SURGICAL MANIPULATION COMBINED WITH RADIATION PRODUCES THICK SCAR</a:t>
            </a:r>
          </a:p>
          <a:p>
            <a:pPr>
              <a:spcBef>
                <a:spcPts val="1575"/>
              </a:spcBef>
            </a:pPr>
            <a:r>
              <a:rPr lang="en-US" sz="2400">
                <a:latin typeface="Arial" charset="0"/>
                <a:ea typeface="MS PGothic" charset="0"/>
              </a:rPr>
              <a:t>IF ARACHNOID PLANES WERE NOT VIOLATED THEN SURGERY NOT MORE DIFFICULT.</a:t>
            </a:r>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3"/>
          <p:cNvSpPr>
            <a:spLocks noGrp="1" noChangeArrowheads="1"/>
          </p:cNvSpPr>
          <p:nvPr>
            <p:ph type="body" idx="1"/>
          </p:nvPr>
        </p:nvSpPr>
        <p:spPr>
          <a:xfrm>
            <a:off x="485775" y="476250"/>
            <a:ext cx="8229600" cy="5881688"/>
          </a:xfrm>
        </p:spPr>
        <p:txBody>
          <a:bodyPr/>
          <a:lstStyle/>
          <a:p>
            <a:pPr algn="ctr">
              <a:spcBef>
                <a:spcPts val="1863"/>
              </a:spcBef>
              <a:buFontTx/>
              <a:buNone/>
            </a:pPr>
            <a:r>
              <a:rPr lang="en-US" sz="4000" b="1">
                <a:latin typeface="Arial" charset="0"/>
                <a:ea typeface="MS PGothic" charset="0"/>
              </a:rPr>
              <a:t>GOALS OF LIMITED SURGERY </a:t>
            </a:r>
          </a:p>
          <a:p>
            <a:pPr>
              <a:spcBef>
                <a:spcPts val="1863"/>
              </a:spcBef>
            </a:pPr>
            <a:endParaRPr lang="en-US" sz="1400">
              <a:latin typeface="Arial" charset="0"/>
              <a:ea typeface="MS PGothic" charset="0"/>
            </a:endParaRPr>
          </a:p>
          <a:p>
            <a:pPr>
              <a:spcBef>
                <a:spcPts val="1863"/>
              </a:spcBef>
            </a:pPr>
            <a:r>
              <a:rPr lang="en-US" sz="2800">
                <a:latin typeface="Arial" charset="0"/>
                <a:ea typeface="MS PGothic" charset="0"/>
              </a:rPr>
              <a:t>DIAGNOSIS</a:t>
            </a:r>
          </a:p>
          <a:p>
            <a:pPr>
              <a:spcBef>
                <a:spcPts val="1863"/>
              </a:spcBef>
            </a:pPr>
            <a:r>
              <a:rPr lang="en-US" sz="2800">
                <a:latin typeface="Arial" charset="0"/>
                <a:ea typeface="MS PGothic" charset="0"/>
              </a:rPr>
              <a:t>DRAIN CYSTS</a:t>
            </a:r>
          </a:p>
          <a:p>
            <a:pPr>
              <a:spcBef>
                <a:spcPts val="1863"/>
              </a:spcBef>
            </a:pPr>
            <a:r>
              <a:rPr lang="en-US" sz="2800">
                <a:latin typeface="Arial" charset="0"/>
                <a:ea typeface="MS PGothic" charset="0"/>
              </a:rPr>
              <a:t>LIMIT FIELD OF RADIATION</a:t>
            </a:r>
          </a:p>
          <a:p>
            <a:pPr>
              <a:spcBef>
                <a:spcPts val="1863"/>
              </a:spcBef>
            </a:pPr>
            <a:r>
              <a:rPr lang="en-US" sz="2800">
                <a:latin typeface="Arial" charset="0"/>
                <a:ea typeface="MS PGothic" charset="0"/>
              </a:rPr>
              <a:t>CONTROL HYDROCEPHALUS</a:t>
            </a:r>
          </a:p>
          <a:p>
            <a:pPr>
              <a:spcBef>
                <a:spcPts val="1863"/>
              </a:spcBef>
            </a:pPr>
            <a:r>
              <a:rPr lang="en-US" sz="2800">
                <a:latin typeface="Arial" charset="0"/>
                <a:ea typeface="MS PGothic" charset="0"/>
              </a:rPr>
              <a:t>IMPROVE VISION</a:t>
            </a:r>
          </a:p>
          <a:p>
            <a:pPr>
              <a:spcBef>
                <a:spcPts val="1863"/>
              </a:spcBef>
            </a:pPr>
            <a:r>
              <a:rPr lang="en-US" sz="2800">
                <a:latin typeface="Arial" charset="0"/>
                <a:ea typeface="MS PGothic" charset="0"/>
              </a:rPr>
              <a:t>DECOMPRESS CHIASM</a:t>
            </a:r>
          </a:p>
          <a:p>
            <a:pPr>
              <a:spcBef>
                <a:spcPts val="1863"/>
              </a:spcBef>
            </a:pPr>
            <a:endParaRPr lang="en-US" sz="2400">
              <a:latin typeface="Arial"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3"/>
          <p:cNvSpPr>
            <a:spLocks noGrp="1" noChangeArrowheads="1"/>
          </p:cNvSpPr>
          <p:nvPr>
            <p:ph type="body" idx="1"/>
          </p:nvPr>
        </p:nvSpPr>
        <p:spPr>
          <a:xfrm>
            <a:off x="457200" y="357188"/>
            <a:ext cx="8229600" cy="5143500"/>
          </a:xfrm>
        </p:spPr>
        <p:txBody>
          <a:bodyPr/>
          <a:lstStyle/>
          <a:p>
            <a:pPr algn="ctr">
              <a:spcBef>
                <a:spcPts val="2763"/>
              </a:spcBef>
              <a:buFontTx/>
              <a:buNone/>
            </a:pPr>
            <a:r>
              <a:rPr lang="en-US" b="1">
                <a:latin typeface="Arial" charset="0"/>
                <a:ea typeface="MS PGothic" charset="0"/>
              </a:rPr>
              <a:t>LIMITED SURGERY +RADIOTHERAPY</a:t>
            </a:r>
          </a:p>
          <a:p>
            <a:pPr>
              <a:spcBef>
                <a:spcPts val="2763"/>
              </a:spcBef>
            </a:pPr>
            <a:r>
              <a:rPr lang="en-US" sz="2400">
                <a:latin typeface="Arial" charset="0"/>
                <a:ea typeface="MS PGothic" charset="0"/>
              </a:rPr>
              <a:t>CYSTS ARE PROBLEMATIC</a:t>
            </a:r>
          </a:p>
          <a:p>
            <a:pPr>
              <a:spcBef>
                <a:spcPts val="2763"/>
              </a:spcBef>
            </a:pPr>
            <a:r>
              <a:rPr lang="en-US" sz="2400">
                <a:latin typeface="Arial" charset="0"/>
                <a:ea typeface="MS PGothic" charset="0"/>
              </a:rPr>
              <a:t>MOST ARE EASILY DRAINED WITH STEREOTAXIC PLACED CATHETER AND RESERVOIR. SOME HAVE THICK WALLS AND REQUIRE SURGICAL COLLAPSE.</a:t>
            </a:r>
          </a:p>
          <a:p>
            <a:pPr>
              <a:spcBef>
                <a:spcPts val="2763"/>
              </a:spcBef>
            </a:pPr>
            <a:r>
              <a:rPr lang="en-US" sz="2400">
                <a:latin typeface="Arial" charset="0"/>
                <a:ea typeface="MS PGothic" charset="0"/>
              </a:rPr>
              <a:t>NOT UNCOMMON FOR CYST TO PROGRESSIVELY ENLARGE DURING RADIATION THEN SHRINK LATER.</a:t>
            </a:r>
          </a:p>
          <a:p>
            <a:pPr>
              <a:spcBef>
                <a:spcPts val="2763"/>
              </a:spcBef>
            </a:pPr>
            <a:r>
              <a:rPr lang="en-US" sz="2400">
                <a:latin typeface="Arial" charset="0"/>
                <a:ea typeface="MS PGothic" charset="0"/>
              </a:rPr>
              <a:t> RARELY REQUIRE ADDITIONAL TREATMENT (P-32).</a:t>
            </a:r>
          </a:p>
        </p:txBody>
      </p:sp>
    </p:spTree>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85775" y="142875"/>
            <a:ext cx="8229600" cy="1000125"/>
          </a:xfrm>
        </p:spPr>
        <p:txBody>
          <a:bodyPr/>
          <a:lstStyle/>
          <a:p>
            <a:pPr>
              <a:defRPr/>
            </a:pPr>
            <a:r>
              <a:rPr lang="en-US" b="1" dirty="0" smtClean="0">
                <a:ea typeface="+mj-ea"/>
              </a:rPr>
              <a:t>DIFFICULT EXCISION</a:t>
            </a:r>
            <a:endParaRPr lang="en-IN" b="1" dirty="0" smtClean="0">
              <a:ea typeface="+mj-ea"/>
            </a:endParaRPr>
          </a:p>
        </p:txBody>
      </p:sp>
      <p:sp>
        <p:nvSpPr>
          <p:cNvPr id="60418" name="Rectangle 3"/>
          <p:cNvSpPr>
            <a:spLocks noGrp="1" noChangeArrowheads="1"/>
          </p:cNvSpPr>
          <p:nvPr>
            <p:ph type="body" idx="1"/>
          </p:nvPr>
        </p:nvSpPr>
        <p:spPr>
          <a:xfrm>
            <a:off x="457200" y="1476375"/>
            <a:ext cx="8229600" cy="4095750"/>
          </a:xfrm>
        </p:spPr>
        <p:txBody>
          <a:bodyPr/>
          <a:lstStyle/>
          <a:p>
            <a:pPr>
              <a:lnSpc>
                <a:spcPct val="130000"/>
              </a:lnSpc>
              <a:spcBef>
                <a:spcPts val="2675"/>
              </a:spcBef>
            </a:pPr>
            <a:r>
              <a:rPr lang="en-US" sz="2800">
                <a:latin typeface="Arial" charset="0"/>
                <a:ea typeface="MS PGothic" charset="0"/>
              </a:rPr>
              <a:t>FINGER LIKE PROCESSES OF TUMOUR MAY BURROW INTO HYPOTHALAMUS </a:t>
            </a:r>
          </a:p>
          <a:p>
            <a:pPr>
              <a:lnSpc>
                <a:spcPct val="130000"/>
              </a:lnSpc>
              <a:spcBef>
                <a:spcPts val="2675"/>
              </a:spcBef>
            </a:pPr>
            <a:r>
              <a:rPr lang="en-US" sz="2800">
                <a:latin typeface="Arial" charset="0"/>
                <a:ea typeface="MS PGothic" charset="0"/>
              </a:rPr>
              <a:t>HYPOTHALAMIC DYSFUNCTION RESULTS IN ENDOCRINE,METABOLIC AND PSYCOSOCIAL DISTURBANCES WITH RESULTANT IMPAIRED QUALITY OF LIFE.</a:t>
            </a:r>
          </a:p>
          <a:p>
            <a:pPr>
              <a:lnSpc>
                <a:spcPct val="130000"/>
              </a:lnSpc>
              <a:spcBef>
                <a:spcPts val="2675"/>
              </a:spcBef>
            </a:pPr>
            <a:endParaRPr lang="en-US" sz="2800">
              <a:latin typeface="Arial"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5"/>
          <p:cNvSpPr>
            <a:spLocks noChangeArrowheads="1"/>
          </p:cNvSpPr>
          <p:nvPr/>
        </p:nvSpPr>
        <p:spPr bwMode="auto">
          <a:xfrm>
            <a:off x="571500" y="1030288"/>
            <a:ext cx="8072438" cy="404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465138" indent="-465138">
              <a:lnSpc>
                <a:spcPct val="150000"/>
              </a:lnSpc>
              <a:spcBef>
                <a:spcPts val="3000"/>
              </a:spcBef>
              <a:buFont typeface="Arial" charset="0"/>
              <a:buChar char="•"/>
            </a:pPr>
            <a:r>
              <a:rPr lang="en-US" sz="3200"/>
              <a:t>WITH THE USE OF STEROIDS AND MAGNIFICATION THE MORTALITY IS LESS THAN 10%.</a:t>
            </a:r>
          </a:p>
          <a:p>
            <a:pPr marL="465138" indent="-465138">
              <a:lnSpc>
                <a:spcPct val="150000"/>
              </a:lnSpc>
              <a:spcBef>
                <a:spcPts val="3000"/>
              </a:spcBef>
              <a:buFont typeface="Arial" charset="0"/>
              <a:buChar char="•"/>
            </a:pPr>
            <a:r>
              <a:rPr lang="en-US" sz="3200"/>
              <a:t>MORTALITY AND MORBIDITY IS HIGHER FOR RECURRENT TUMOURS</a:t>
            </a:r>
          </a:p>
        </p:txBody>
      </p:sp>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3"/>
          <p:cNvSpPr>
            <a:spLocks noGrp="1" noChangeArrowheads="1"/>
          </p:cNvSpPr>
          <p:nvPr>
            <p:ph type="body" idx="1"/>
          </p:nvPr>
        </p:nvSpPr>
        <p:spPr>
          <a:xfrm>
            <a:off x="485775" y="642938"/>
            <a:ext cx="8229600" cy="4714875"/>
          </a:xfrm>
        </p:spPr>
        <p:txBody>
          <a:bodyPr/>
          <a:lstStyle/>
          <a:p>
            <a:pPr>
              <a:lnSpc>
                <a:spcPct val="130000"/>
              </a:lnSpc>
            </a:pPr>
            <a:r>
              <a:rPr lang="en-US">
                <a:latin typeface="Arial" charset="0"/>
                <a:ea typeface="MS PGothic" charset="0"/>
              </a:rPr>
              <a:t>CECT SCAN OR MRI 6-8 WEEKS AFTER OPERATION WILL PICK UP A RESIDUAL LESION THAT MAY BE TACKLED STRAIGHT AWAY BEFORE IT BECOMES LARGE AND DEVELOPS FIRM ADHESIONS TO ADJACENT NEUROVASCULAR STRUCTURES.</a:t>
            </a:r>
          </a:p>
          <a:p>
            <a:pPr>
              <a:lnSpc>
                <a:spcPct val="130000"/>
              </a:lnSpc>
            </a:pPr>
            <a:endParaRPr lang="en-US">
              <a:latin typeface="Arial"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28600"/>
            <a:ext cx="8229600" cy="1343025"/>
          </a:xfrm>
        </p:spPr>
        <p:txBody>
          <a:bodyPr/>
          <a:lstStyle/>
          <a:p>
            <a:pPr>
              <a:defRPr/>
            </a:pPr>
            <a:r>
              <a:rPr lang="en-US" b="1" dirty="0" smtClean="0">
                <a:ea typeface="+mj-ea"/>
              </a:rPr>
              <a:t>OTHER NAME OF THE TUMOUR</a:t>
            </a:r>
            <a:endParaRPr lang="en-IN" b="1" dirty="0" smtClean="0">
              <a:ea typeface="+mj-ea"/>
            </a:endParaRPr>
          </a:p>
        </p:txBody>
      </p:sp>
      <p:sp>
        <p:nvSpPr>
          <p:cNvPr id="17410" name="Rectangle 3"/>
          <p:cNvSpPr>
            <a:spLocks noGrp="1" noChangeArrowheads="1"/>
          </p:cNvSpPr>
          <p:nvPr>
            <p:ph type="body" idx="1"/>
          </p:nvPr>
        </p:nvSpPr>
        <p:spPr>
          <a:xfrm>
            <a:off x="457200" y="2005013"/>
            <a:ext cx="8229600" cy="3638550"/>
          </a:xfrm>
        </p:spPr>
        <p:txBody>
          <a:bodyPr/>
          <a:lstStyle/>
          <a:p>
            <a:pPr marL="457200" indent="-457200">
              <a:spcBef>
                <a:spcPts val="1500"/>
              </a:spcBef>
            </a:pPr>
            <a:r>
              <a:rPr lang="en-US" sz="2800">
                <a:latin typeface="Arial" charset="0"/>
                <a:ea typeface="MS PGothic" charset="0"/>
              </a:rPr>
              <a:t>AMELOBLASTOMA</a:t>
            </a:r>
          </a:p>
          <a:p>
            <a:pPr marL="457200" indent="-457200">
              <a:spcBef>
                <a:spcPts val="1500"/>
              </a:spcBef>
            </a:pPr>
            <a:r>
              <a:rPr lang="en-US" sz="2800">
                <a:latin typeface="Arial" charset="0"/>
                <a:ea typeface="MS PGothic" charset="0"/>
              </a:rPr>
              <a:t>ADAMANTINOMA</a:t>
            </a:r>
          </a:p>
          <a:p>
            <a:pPr marL="457200" indent="-457200">
              <a:spcBef>
                <a:spcPts val="1500"/>
              </a:spcBef>
            </a:pPr>
            <a:r>
              <a:rPr lang="en-US" sz="2800">
                <a:latin typeface="Arial" charset="0"/>
                <a:ea typeface="MS PGothic" charset="0"/>
              </a:rPr>
              <a:t>RATHKE’S POUCH TUMOURS</a:t>
            </a:r>
          </a:p>
          <a:p>
            <a:pPr marL="457200" indent="-457200">
              <a:spcBef>
                <a:spcPts val="1500"/>
              </a:spcBef>
            </a:pPr>
            <a:r>
              <a:rPr lang="en-US" sz="2800">
                <a:latin typeface="Arial" charset="0"/>
                <a:ea typeface="MS PGothic" charset="0"/>
              </a:rPr>
              <a:t>CRANIOPHARYNGEAL DUCT TUMOUR</a:t>
            </a:r>
          </a:p>
          <a:p>
            <a:pPr marL="457200" indent="-457200">
              <a:spcBef>
                <a:spcPts val="1500"/>
              </a:spcBef>
            </a:pPr>
            <a:r>
              <a:rPr lang="en-US" sz="2800">
                <a:latin typeface="Arial" charset="0"/>
                <a:ea typeface="MS PGothic" charset="0"/>
              </a:rPr>
              <a:t>HYPOPHYSEAL DUCT TUMOUR EPITHELIOMA</a:t>
            </a:r>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3"/>
          <p:cNvSpPr>
            <a:spLocks noGrp="1" noChangeArrowheads="1"/>
          </p:cNvSpPr>
          <p:nvPr>
            <p:ph type="body" idx="1"/>
          </p:nvPr>
        </p:nvSpPr>
        <p:spPr>
          <a:xfrm>
            <a:off x="142875" y="500063"/>
            <a:ext cx="8786813" cy="5072062"/>
          </a:xfrm>
        </p:spPr>
        <p:txBody>
          <a:bodyPr/>
          <a:lstStyle/>
          <a:p>
            <a:pPr>
              <a:lnSpc>
                <a:spcPct val="130000"/>
              </a:lnSpc>
            </a:pPr>
            <a:r>
              <a:rPr lang="en-US" sz="3600">
                <a:latin typeface="Arial" charset="0"/>
                <a:ea typeface="MS PGothic" charset="0"/>
              </a:rPr>
              <a:t>PATIENTS UNDERGOING TOTAL OR SUBTOTAL EXCISION NEED PREOPERATIVE ENDOCRINE THERAPY,ENDOCRINE SUPPORT DURING SURGERY AND SUSTAINED REPLACEMENT THERAPY FOR MANY YEARS FOLLWING SURGERY. </a:t>
            </a:r>
          </a:p>
        </p:txBody>
      </p:sp>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214313"/>
            <a:ext cx="8229600" cy="1000125"/>
          </a:xfrm>
        </p:spPr>
        <p:txBody>
          <a:bodyPr/>
          <a:lstStyle/>
          <a:p>
            <a:pPr>
              <a:defRPr/>
            </a:pPr>
            <a:r>
              <a:rPr lang="en-US" b="1" dirty="0" smtClean="0">
                <a:ea typeface="+mj-ea"/>
              </a:rPr>
              <a:t>RADIOTHERAPY</a:t>
            </a:r>
            <a:endParaRPr lang="en-IN" b="1" dirty="0" smtClean="0">
              <a:ea typeface="+mj-ea"/>
            </a:endParaRPr>
          </a:p>
        </p:txBody>
      </p:sp>
      <p:sp>
        <p:nvSpPr>
          <p:cNvPr id="64514" name="Rectangle 3"/>
          <p:cNvSpPr>
            <a:spLocks noGrp="1" noChangeArrowheads="1"/>
          </p:cNvSpPr>
          <p:nvPr>
            <p:ph type="body" idx="1"/>
          </p:nvPr>
        </p:nvSpPr>
        <p:spPr>
          <a:xfrm>
            <a:off x="457200" y="1571625"/>
            <a:ext cx="8229600" cy="4071938"/>
          </a:xfrm>
        </p:spPr>
        <p:txBody>
          <a:bodyPr/>
          <a:lstStyle/>
          <a:p>
            <a:pPr>
              <a:spcBef>
                <a:spcPts val="2575"/>
              </a:spcBef>
            </a:pPr>
            <a:r>
              <a:rPr lang="en-US" sz="2400">
                <a:latin typeface="Arial" charset="0"/>
                <a:ea typeface="MS PGothic" charset="0"/>
              </a:rPr>
              <a:t>RESULTS OF SUBTOTAL EXCISION CAN BE BETTERED WITH SUPPLEMENTARY RADIOTHERAPY.</a:t>
            </a:r>
          </a:p>
          <a:p>
            <a:pPr>
              <a:spcBef>
                <a:spcPts val="2575"/>
              </a:spcBef>
            </a:pPr>
            <a:r>
              <a:rPr lang="en-US" sz="2400">
                <a:latin typeface="Arial" charset="0"/>
                <a:ea typeface="MS PGothic" charset="0"/>
              </a:rPr>
              <a:t>ENDOCRINOLOGICAL AND PSYCHOSOCIAL DYSFUNCTION</a:t>
            </a:r>
          </a:p>
          <a:p>
            <a:pPr>
              <a:spcBef>
                <a:spcPts val="2575"/>
              </a:spcBef>
            </a:pPr>
            <a:r>
              <a:rPr lang="en-US" sz="2400">
                <a:latin typeface="Arial" charset="0"/>
                <a:ea typeface="MS PGothic" charset="0"/>
              </a:rPr>
              <a:t>VASCULAR OR NEUROLOGIC COMPLICATIONS ATTRIBUTABLE TO RADIATION WERE MINIMAL WHEN THE DOSE DID NOT EXCEED 6000GY.</a:t>
            </a:r>
          </a:p>
          <a:p>
            <a:pPr>
              <a:spcBef>
                <a:spcPts val="2575"/>
              </a:spcBef>
            </a:pPr>
            <a:endParaRPr lang="en-US" sz="2400">
              <a:latin typeface="Arial"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3"/>
          <p:cNvSpPr>
            <a:spLocks noGrp="1" noChangeArrowheads="1"/>
          </p:cNvSpPr>
          <p:nvPr>
            <p:ph type="body" idx="1"/>
          </p:nvPr>
        </p:nvSpPr>
        <p:spPr>
          <a:xfrm>
            <a:off x="457200" y="1262063"/>
            <a:ext cx="8229600" cy="4738687"/>
          </a:xfrm>
        </p:spPr>
        <p:txBody>
          <a:bodyPr/>
          <a:lstStyle/>
          <a:p>
            <a:pPr>
              <a:lnSpc>
                <a:spcPct val="120000"/>
              </a:lnSpc>
              <a:spcBef>
                <a:spcPts val="2763"/>
              </a:spcBef>
            </a:pPr>
            <a:r>
              <a:rPr lang="en-US">
                <a:latin typeface="Arial" charset="0"/>
                <a:ea typeface="MS PGothic" charset="0"/>
              </a:rPr>
              <a:t>DELAYING OR PREVENTING A RECURRENCE AND IN INCOMPLETELY EXCISED OR RECURRENT TUMOR</a:t>
            </a:r>
          </a:p>
          <a:p>
            <a:pPr>
              <a:lnSpc>
                <a:spcPct val="120000"/>
              </a:lnSpc>
              <a:spcBef>
                <a:spcPts val="2763"/>
              </a:spcBef>
            </a:pPr>
            <a:r>
              <a:rPr lang="en-US">
                <a:latin typeface="Arial" charset="0"/>
                <a:ea typeface="MS PGothic" charset="0"/>
              </a:rPr>
              <a:t>LARGE CYSTIC TUMOURS CAN BE TREATED WITH BETA EMITTING RADIONUCLIDE COLLOIDS SUCH AS 90Y OR 32P</a:t>
            </a:r>
          </a:p>
        </p:txBody>
      </p:sp>
      <p:sp>
        <p:nvSpPr>
          <p:cNvPr id="3" name="Rectangle 2"/>
          <p:cNvSpPr>
            <a:spLocks noGrp="1" noChangeArrowheads="1"/>
          </p:cNvSpPr>
          <p:nvPr>
            <p:ph type="title"/>
          </p:nvPr>
        </p:nvSpPr>
        <p:spPr>
          <a:xfrm>
            <a:off x="457200" y="142875"/>
            <a:ext cx="8229600" cy="1000125"/>
          </a:xfrm>
        </p:spPr>
        <p:txBody>
          <a:bodyPr/>
          <a:lstStyle/>
          <a:p>
            <a:pPr>
              <a:defRPr/>
            </a:pPr>
            <a:r>
              <a:rPr lang="en-US" b="1" dirty="0" smtClean="0">
                <a:ea typeface="+mj-ea"/>
              </a:rPr>
              <a:t>RADIOTHERAPY</a:t>
            </a:r>
            <a:endParaRPr lang="en-IN" b="1" dirty="0" smtClean="0">
              <a:ea typeface="+mj-ea"/>
            </a:endParaRPr>
          </a:p>
        </p:txBody>
      </p:sp>
    </p:spTree>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371475"/>
            <a:ext cx="8229600" cy="1143000"/>
          </a:xfrm>
        </p:spPr>
        <p:txBody>
          <a:bodyPr/>
          <a:lstStyle/>
          <a:p>
            <a:pPr>
              <a:defRPr/>
            </a:pPr>
            <a:r>
              <a:rPr lang="en-US" b="1" dirty="0" smtClean="0">
                <a:ea typeface="+mj-ea"/>
              </a:rPr>
              <a:t>COMPLICATIONS OF RADIOTHERAPY</a:t>
            </a:r>
            <a:endParaRPr lang="en-IN" b="1" dirty="0" smtClean="0">
              <a:ea typeface="+mj-ea"/>
            </a:endParaRPr>
          </a:p>
        </p:txBody>
      </p:sp>
      <p:sp>
        <p:nvSpPr>
          <p:cNvPr id="66562" name="Rectangle 3"/>
          <p:cNvSpPr>
            <a:spLocks noGrp="1" noChangeArrowheads="1"/>
          </p:cNvSpPr>
          <p:nvPr>
            <p:ph type="body" idx="1"/>
          </p:nvPr>
        </p:nvSpPr>
        <p:spPr>
          <a:xfrm>
            <a:off x="457200" y="2076450"/>
            <a:ext cx="8229600" cy="3352800"/>
          </a:xfrm>
        </p:spPr>
        <p:txBody>
          <a:bodyPr/>
          <a:lstStyle/>
          <a:p>
            <a:pPr>
              <a:spcBef>
                <a:spcPts val="2675"/>
              </a:spcBef>
            </a:pPr>
            <a:r>
              <a:rPr lang="en-US" sz="2800">
                <a:latin typeface="Arial" charset="0"/>
                <a:ea typeface="MS PGothic" charset="0"/>
              </a:rPr>
              <a:t>OPTIC NEUROPATHY AND RADIONECROSIS OF BRAIN </a:t>
            </a:r>
          </a:p>
          <a:p>
            <a:pPr>
              <a:spcBef>
                <a:spcPts val="2675"/>
              </a:spcBef>
            </a:pPr>
            <a:r>
              <a:rPr lang="en-US" sz="2800">
                <a:latin typeface="Arial" charset="0"/>
                <a:ea typeface="MS PGothic" charset="0"/>
              </a:rPr>
              <a:t>OCCLUSION OF MAJOR VESSELS MAY RESULT IN ISCAHAEMIC ATTACK OR STROKES</a:t>
            </a:r>
          </a:p>
          <a:p>
            <a:pPr>
              <a:spcBef>
                <a:spcPts val="2675"/>
              </a:spcBef>
            </a:pPr>
            <a:r>
              <a:rPr lang="en-US" sz="2800">
                <a:latin typeface="Arial" charset="0"/>
                <a:ea typeface="MS PGothic" charset="0"/>
              </a:rPr>
              <a:t>PITUTARY DYSFUNCTION</a:t>
            </a:r>
          </a:p>
        </p:txBody>
      </p:sp>
    </p:spTree>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214313"/>
            <a:ext cx="8229600" cy="1143000"/>
          </a:xfrm>
        </p:spPr>
        <p:txBody>
          <a:bodyPr/>
          <a:lstStyle/>
          <a:p>
            <a:pPr>
              <a:defRPr/>
            </a:pPr>
            <a:r>
              <a:rPr lang="en-US" b="1" dirty="0" smtClean="0">
                <a:ea typeface="+mj-ea"/>
              </a:rPr>
              <a:t>SURGICAL TECHNIQUE</a:t>
            </a:r>
            <a:endParaRPr lang="en-IN" b="1" dirty="0" smtClean="0">
              <a:ea typeface="+mj-ea"/>
            </a:endParaRPr>
          </a:p>
        </p:txBody>
      </p:sp>
      <p:sp>
        <p:nvSpPr>
          <p:cNvPr id="67586" name="Rectangle 3"/>
          <p:cNvSpPr>
            <a:spLocks noGrp="1" noChangeArrowheads="1"/>
          </p:cNvSpPr>
          <p:nvPr>
            <p:ph type="body" idx="1"/>
          </p:nvPr>
        </p:nvSpPr>
        <p:spPr>
          <a:xfrm>
            <a:off x="457200" y="1643063"/>
            <a:ext cx="8229600" cy="4495800"/>
          </a:xfrm>
        </p:spPr>
        <p:txBody>
          <a:bodyPr/>
          <a:lstStyle/>
          <a:p>
            <a:pPr marL="514350" indent="-514350">
              <a:spcBef>
                <a:spcPts val="2575"/>
              </a:spcBef>
              <a:buFontTx/>
              <a:buAutoNum type="arabicPeriod"/>
            </a:pPr>
            <a:r>
              <a:rPr lang="en-US" sz="2400" b="1">
                <a:latin typeface="Arial" charset="0"/>
                <a:ea typeface="MS PGothic" charset="0"/>
              </a:rPr>
              <a:t>UNILATERAL OR BILATERAL FRONTAL APPROACH </a:t>
            </a:r>
            <a:r>
              <a:rPr lang="en-US" sz="2400">
                <a:latin typeface="Arial" charset="0"/>
                <a:ea typeface="MS PGothic" charset="0"/>
              </a:rPr>
              <a:t>BE IDEAL FOR EXCISION OF MOST OF THE TUMOURS AS IT GIVES GOOD VIEW OF OPTIC NERVES, CHIASMA AND INTEROPTIC SPACE</a:t>
            </a:r>
          </a:p>
          <a:p>
            <a:pPr marL="514350" indent="-514350">
              <a:spcBef>
                <a:spcPts val="2575"/>
              </a:spcBef>
              <a:buFontTx/>
              <a:buAutoNum type="arabicPeriod"/>
            </a:pPr>
            <a:r>
              <a:rPr lang="en-US" sz="2400" b="1">
                <a:latin typeface="Arial" charset="0"/>
                <a:ea typeface="MS PGothic" charset="0"/>
              </a:rPr>
              <a:t>SUBFRONTAL EXPOSURE </a:t>
            </a:r>
            <a:r>
              <a:rPr lang="en-US" sz="2400">
                <a:latin typeface="Arial" charset="0"/>
                <a:ea typeface="MS PGothic" charset="0"/>
              </a:rPr>
              <a:t>IS IDEAL FOR RETROCHIASMATIC.</a:t>
            </a:r>
          </a:p>
          <a:p>
            <a:pPr marL="514350" indent="-514350">
              <a:spcBef>
                <a:spcPts val="2575"/>
              </a:spcBef>
              <a:buFontTx/>
              <a:buNone/>
            </a:pPr>
            <a:r>
              <a:rPr lang="en-US" sz="2400">
                <a:latin typeface="Arial" charset="0"/>
                <a:ea typeface="MS PGothic" charset="0"/>
              </a:rPr>
              <a:t>	TRANSLAMINAR APPROACH WHEN THE CHIASMA IS PREFIXED </a:t>
            </a:r>
          </a:p>
          <a:p>
            <a:pPr marL="514350" indent="-514350">
              <a:spcBef>
                <a:spcPts val="2575"/>
              </a:spcBef>
              <a:buFontTx/>
              <a:buAutoNum type="arabicPeriod"/>
            </a:pPr>
            <a:endParaRPr lang="en-US" sz="2400">
              <a:latin typeface="Arial" charset="0"/>
              <a:ea typeface="MS PGothic" charset="0"/>
            </a:endParaRPr>
          </a:p>
          <a:p>
            <a:pPr marL="514350" indent="-514350">
              <a:spcBef>
                <a:spcPts val="2575"/>
              </a:spcBef>
            </a:pPr>
            <a:endParaRPr lang="en-US" sz="2400">
              <a:latin typeface="Arial"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3"/>
          <p:cNvSpPr>
            <a:spLocks noGrp="1" noChangeArrowheads="1"/>
          </p:cNvSpPr>
          <p:nvPr>
            <p:ph type="body" idx="1"/>
          </p:nvPr>
        </p:nvSpPr>
        <p:spPr>
          <a:xfrm>
            <a:off x="214313" y="642938"/>
            <a:ext cx="8715375" cy="5357812"/>
          </a:xfrm>
        </p:spPr>
        <p:txBody>
          <a:bodyPr/>
          <a:lstStyle/>
          <a:p>
            <a:pPr algn="ctr">
              <a:lnSpc>
                <a:spcPct val="120000"/>
              </a:lnSpc>
              <a:buFontTx/>
              <a:buNone/>
            </a:pPr>
            <a:r>
              <a:rPr lang="en-US" sz="3600" b="1">
                <a:latin typeface="Arial" charset="0"/>
                <a:ea typeface="MS PGothic" charset="0"/>
              </a:rPr>
              <a:t>INTERHEMISPHERIC APPROACH </a:t>
            </a:r>
          </a:p>
          <a:p>
            <a:pPr>
              <a:lnSpc>
                <a:spcPct val="120000"/>
              </a:lnSpc>
            </a:pPr>
            <a:r>
              <a:rPr lang="en-US" sz="2800">
                <a:latin typeface="Arial" charset="0"/>
                <a:ea typeface="MS PGothic" charset="0"/>
              </a:rPr>
              <a:t>ROUGH LAMINA TERMINALIS FOR EXCISION OF RETROCHIASMATIC INTRAVENTRICULAR LESIONS.</a:t>
            </a:r>
          </a:p>
          <a:p>
            <a:pPr>
              <a:lnSpc>
                <a:spcPct val="120000"/>
              </a:lnSpc>
            </a:pPr>
            <a:r>
              <a:rPr lang="en-US" sz="2800">
                <a:latin typeface="Arial" charset="0"/>
                <a:ea typeface="MS PGothic" charset="0"/>
              </a:rPr>
              <a:t>BOTH THE OLFACTORY NERVES ARE SPARED</a:t>
            </a:r>
          </a:p>
          <a:p>
            <a:pPr>
              <a:lnSpc>
                <a:spcPct val="120000"/>
              </a:lnSpc>
            </a:pPr>
            <a:r>
              <a:rPr lang="en-US" sz="2800">
                <a:latin typeface="Arial" charset="0"/>
                <a:ea typeface="MS PGothic" charset="0"/>
              </a:rPr>
              <a:t>MAIN ARTERIES EXPOSED SUFFICIENTLY WITH A WIDE OPERATION FIELD TO RENDER PROCEDURE SAFE. </a:t>
            </a:r>
          </a:p>
          <a:p>
            <a:pPr>
              <a:lnSpc>
                <a:spcPct val="120000"/>
              </a:lnSpc>
            </a:pPr>
            <a:r>
              <a:rPr lang="en-US" sz="2800">
                <a:latin typeface="Arial" charset="0"/>
                <a:ea typeface="MS PGothic" charset="0"/>
              </a:rPr>
              <a:t>AVOIDS DAMAGE TO LATERAL WALL OF THIRD VENTRICLE.</a:t>
            </a:r>
          </a:p>
        </p:txBody>
      </p:sp>
    </p:spTree>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3"/>
          <p:cNvSpPr>
            <a:spLocks noGrp="1" noChangeArrowheads="1"/>
          </p:cNvSpPr>
          <p:nvPr>
            <p:ph type="body" idx="1"/>
          </p:nvPr>
        </p:nvSpPr>
        <p:spPr>
          <a:xfrm>
            <a:off x="214313" y="571500"/>
            <a:ext cx="8572500" cy="5072063"/>
          </a:xfrm>
        </p:spPr>
        <p:txBody>
          <a:bodyPr/>
          <a:lstStyle/>
          <a:p>
            <a:pPr algn="ctr">
              <a:lnSpc>
                <a:spcPct val="120000"/>
              </a:lnSpc>
              <a:buFontTx/>
              <a:buNone/>
            </a:pPr>
            <a:r>
              <a:rPr lang="en-US" b="1">
                <a:latin typeface="Arial" charset="0"/>
                <a:ea typeface="MS PGothic" charset="0"/>
              </a:rPr>
              <a:t>SUBTEMORAL APPROACH </a:t>
            </a:r>
          </a:p>
          <a:p>
            <a:pPr>
              <a:lnSpc>
                <a:spcPct val="120000"/>
              </a:lnSpc>
              <a:buFontTx/>
              <a:buNone/>
            </a:pPr>
            <a:endParaRPr lang="en-US" sz="1600">
              <a:latin typeface="Arial" charset="0"/>
              <a:ea typeface="MS PGothic" charset="0"/>
            </a:endParaRPr>
          </a:p>
          <a:p>
            <a:pPr>
              <a:lnSpc>
                <a:spcPct val="120000"/>
              </a:lnSpc>
            </a:pPr>
            <a:r>
              <a:rPr lang="en-US" sz="2800">
                <a:latin typeface="Arial" charset="0"/>
                <a:ea typeface="MS PGothic" charset="0"/>
              </a:rPr>
              <a:t>GOOD VISUALISATION OF TUMOUR BETWEEN III</a:t>
            </a:r>
            <a:r>
              <a:rPr lang="en-US" sz="2800" baseline="30000">
                <a:latin typeface="Arial" charset="0"/>
                <a:ea typeface="MS PGothic" charset="0"/>
              </a:rPr>
              <a:t>rd</a:t>
            </a:r>
            <a:r>
              <a:rPr lang="en-US" sz="2800">
                <a:latin typeface="Arial" charset="0"/>
                <a:ea typeface="MS PGothic" charset="0"/>
              </a:rPr>
              <a:t> NERVE AND PCA INFERIORLY AND OPTIC TRACT SUPERIORLY. </a:t>
            </a:r>
          </a:p>
          <a:p>
            <a:pPr>
              <a:lnSpc>
                <a:spcPct val="120000"/>
              </a:lnSpc>
            </a:pPr>
            <a:r>
              <a:rPr lang="en-US" sz="2800">
                <a:latin typeface="Arial" charset="0"/>
                <a:ea typeface="MS PGothic" charset="0"/>
              </a:rPr>
              <a:t>CAN BE USED IN COMBINATION WITH THE PTERIONAL APPROACH FOR EXCISING SMALL RETROCHIASMATIC TUMOURS OR PARASELLAR LESIONS WITH EXTENSION INTO MIDDLE FOSSAE.</a:t>
            </a:r>
          </a:p>
        </p:txBody>
      </p:sp>
    </p:spTree>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body" idx="1"/>
          </p:nvPr>
        </p:nvSpPr>
        <p:spPr>
          <a:xfrm>
            <a:off x="457200" y="762000"/>
            <a:ext cx="8229600" cy="4381500"/>
          </a:xfrm>
        </p:spPr>
        <p:txBody>
          <a:bodyPr/>
          <a:lstStyle/>
          <a:p>
            <a:pPr algn="ctr">
              <a:spcBef>
                <a:spcPts val="2763"/>
              </a:spcBef>
              <a:buFontTx/>
              <a:buNone/>
            </a:pPr>
            <a:r>
              <a:rPr lang="en-US" b="1">
                <a:latin typeface="Arial" charset="0"/>
                <a:ea typeface="MS PGothic" charset="0"/>
              </a:rPr>
              <a:t>TRANSSPHENOIDAL APPROACH</a:t>
            </a:r>
          </a:p>
          <a:p>
            <a:pPr>
              <a:spcBef>
                <a:spcPts val="2763"/>
              </a:spcBef>
            </a:pPr>
            <a:r>
              <a:rPr lang="en-US" sz="2800">
                <a:latin typeface="Arial" charset="0"/>
                <a:ea typeface="MS PGothic" charset="0"/>
              </a:rPr>
              <a:t>FOR TUMOURS THAT ARE INTRASELLAR AND INFRADIAPHRAGMATIC IN LOCATION AND MAINLY CYSTIC WITH  A PRIMARILY ENLARGED SELLA . </a:t>
            </a:r>
          </a:p>
          <a:p>
            <a:pPr>
              <a:spcBef>
                <a:spcPts val="2763"/>
              </a:spcBef>
            </a:pPr>
            <a:r>
              <a:rPr lang="en-US" sz="2800">
                <a:latin typeface="Arial" charset="0"/>
                <a:ea typeface="MS PGothic" charset="0"/>
              </a:rPr>
              <a:t>PREDOMINANTLY CALCIFIED FIRM FLESHY TUMOUR LEND THEMSELVES POORLY TO REMOVAL BY THIS ROUTE.</a:t>
            </a:r>
          </a:p>
          <a:p>
            <a:pPr>
              <a:spcBef>
                <a:spcPts val="2763"/>
              </a:spcBef>
            </a:pPr>
            <a:endParaRPr lang="en-US" sz="2400">
              <a:latin typeface="Arial" charset="0"/>
              <a:ea typeface="MS PGothic" charset="0"/>
            </a:endParaRPr>
          </a:p>
          <a:p>
            <a:pPr>
              <a:spcBef>
                <a:spcPts val="2763"/>
              </a:spcBef>
            </a:pPr>
            <a:endParaRPr lang="en-US" sz="2400">
              <a:latin typeface="Arial"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3"/>
          <p:cNvSpPr>
            <a:spLocks noGrp="1" noChangeArrowheads="1"/>
          </p:cNvSpPr>
          <p:nvPr>
            <p:ph type="body" idx="1"/>
          </p:nvPr>
        </p:nvSpPr>
        <p:spPr>
          <a:xfrm>
            <a:off x="285750" y="785813"/>
            <a:ext cx="8501063" cy="4786312"/>
          </a:xfrm>
        </p:spPr>
        <p:txBody>
          <a:bodyPr/>
          <a:lstStyle/>
          <a:p>
            <a:pPr>
              <a:lnSpc>
                <a:spcPct val="120000"/>
              </a:lnSpc>
              <a:spcBef>
                <a:spcPts val="2763"/>
              </a:spcBef>
            </a:pPr>
            <a:r>
              <a:rPr lang="en-US">
                <a:latin typeface="Arial" charset="0"/>
                <a:ea typeface="MS PGothic" charset="0"/>
              </a:rPr>
              <a:t>MOSTLY SUBFRONTAL APPROACHES ARE USED FOR LESIONS THAT NEED A MORE LATERAL APPROACH</a:t>
            </a:r>
          </a:p>
          <a:p>
            <a:pPr>
              <a:lnSpc>
                <a:spcPct val="120000"/>
              </a:lnSpc>
              <a:spcBef>
                <a:spcPts val="2763"/>
              </a:spcBef>
            </a:pPr>
            <a:r>
              <a:rPr lang="en-US">
                <a:latin typeface="Arial" charset="0"/>
                <a:ea typeface="MS PGothic" charset="0"/>
              </a:rPr>
              <a:t>TWO STAGE FRONTOTEMPORAL AND POSTERIOR FOSSA CRANIOTOMES ARE NECESSARY FOR EXCEEDINGLY LARGE AND SPRAWLING TUMOR.</a:t>
            </a:r>
          </a:p>
        </p:txBody>
      </p:sp>
    </p:spTree>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ChangeArrowheads="1"/>
          </p:cNvSpPr>
          <p:nvPr/>
        </p:nvSpPr>
        <p:spPr bwMode="auto">
          <a:xfrm>
            <a:off x="357188" y="717550"/>
            <a:ext cx="8429625" cy="421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465138" indent="-465138">
              <a:lnSpc>
                <a:spcPct val="130000"/>
              </a:lnSpc>
              <a:spcBef>
                <a:spcPts val="2000"/>
              </a:spcBef>
              <a:buFont typeface="Arial" charset="0"/>
              <a:buChar char="•"/>
            </a:pPr>
            <a:r>
              <a:rPr lang="en-US" sz="2800"/>
              <a:t>FOR LESIONS THAT NEEDED A MORE LATERAL APPROACH THE PTERIONAL OR SUBTEMPORAL APPROACH WAS USED.</a:t>
            </a:r>
          </a:p>
          <a:p>
            <a:pPr marL="465138" indent="-465138">
              <a:lnSpc>
                <a:spcPct val="130000"/>
              </a:lnSpc>
              <a:spcBef>
                <a:spcPts val="2000"/>
              </a:spcBef>
              <a:buFont typeface="Arial" charset="0"/>
              <a:buChar char="•"/>
            </a:pPr>
            <a:r>
              <a:rPr lang="en-US" sz="2800"/>
              <a:t>FOR ESSENTIALLY INTRAVENTRICULAR LESION.  EITHER THE TRANSCORTICAL, TRANSVENTRICULAR OR TRANSCALLOSAL APPROACH WAS USED.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defRPr/>
            </a:pPr>
            <a:r>
              <a:rPr lang="en-US" b="1" dirty="0" smtClean="0">
                <a:ea typeface="+mj-ea"/>
              </a:rPr>
              <a:t>EMBRYOGENESIS</a:t>
            </a:r>
            <a:endParaRPr lang="en-IN" b="1" dirty="0" smtClean="0">
              <a:ea typeface="+mj-ea"/>
            </a:endParaRPr>
          </a:p>
        </p:txBody>
      </p:sp>
      <p:sp>
        <p:nvSpPr>
          <p:cNvPr id="18434" name="Rectangle 3"/>
          <p:cNvSpPr>
            <a:spLocks noGrp="1" noChangeArrowheads="1"/>
          </p:cNvSpPr>
          <p:nvPr>
            <p:ph type="body" idx="1"/>
          </p:nvPr>
        </p:nvSpPr>
        <p:spPr>
          <a:xfrm>
            <a:off x="485775" y="1790700"/>
            <a:ext cx="8229600" cy="4495800"/>
          </a:xfrm>
        </p:spPr>
        <p:txBody>
          <a:bodyPr/>
          <a:lstStyle/>
          <a:p>
            <a:pPr>
              <a:lnSpc>
                <a:spcPct val="150000"/>
              </a:lnSpc>
            </a:pPr>
            <a:r>
              <a:rPr lang="en-US" sz="2800">
                <a:latin typeface="Arial" charset="0"/>
                <a:ea typeface="MS PGothic" charset="0"/>
              </a:rPr>
              <a:t>ARISES FROM SQUAMOUS EPITHELIAL REST ALONG THE INVOLUTED HYPOPHYSEAL RATHKE’S DUCT</a:t>
            </a:r>
          </a:p>
        </p:txBody>
      </p:sp>
    </p:spTree>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3"/>
          <p:cNvSpPr>
            <a:spLocks noGrp="1" noChangeArrowheads="1"/>
          </p:cNvSpPr>
          <p:nvPr>
            <p:ph type="body" idx="1"/>
          </p:nvPr>
        </p:nvSpPr>
        <p:spPr>
          <a:xfrm>
            <a:off x="571500" y="1214438"/>
            <a:ext cx="8215313" cy="4572000"/>
          </a:xfrm>
        </p:spPr>
        <p:txBody>
          <a:bodyPr/>
          <a:lstStyle/>
          <a:p>
            <a:pPr>
              <a:lnSpc>
                <a:spcPct val="150000"/>
              </a:lnSpc>
            </a:pPr>
            <a:r>
              <a:rPr lang="en-US">
                <a:latin typeface="Arial" charset="0"/>
                <a:ea typeface="MS PGothic" charset="0"/>
              </a:rPr>
              <a:t>OPERATIVE MORTALITY LIES BETWEEN 0-10 % AND DEPENDS ON THE TUMOUR SITE AND EXTENT OF THE ATTEMPTED REMOVAL</a:t>
            </a:r>
          </a:p>
        </p:txBody>
      </p:sp>
    </p:spTree>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3"/>
          <p:cNvSpPr>
            <a:spLocks noChangeArrowheads="1"/>
          </p:cNvSpPr>
          <p:nvPr/>
        </p:nvSpPr>
        <p:spPr bwMode="auto">
          <a:xfrm>
            <a:off x="500063" y="690563"/>
            <a:ext cx="8286750" cy="466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en-US" sz="2600"/>
              <a:t>A RECURRENCE RATE OF UPTO 30%WITH IN 10YEARS OF AN APPARENT TOTAL REMOVAL (CAUSED BY RESIDUAL TUMOUR EXTENSIONS LYING BEYOND THE CAPSULE). </a:t>
            </a:r>
          </a:p>
          <a:p>
            <a:pPr>
              <a:lnSpc>
                <a:spcPct val="150000"/>
              </a:lnSpc>
            </a:pPr>
            <a:endParaRPr lang="en-US" sz="1600"/>
          </a:p>
          <a:p>
            <a:pPr>
              <a:lnSpc>
                <a:spcPct val="150000"/>
              </a:lnSpc>
            </a:pPr>
            <a:r>
              <a:rPr lang="en-US" sz="2600"/>
              <a:t>WITH SUBTOTAL REMOVAL ,THE RECURRENCE RATE APPROACHES 57% BUT WITH RADIOTHERAPY FALLS IT TO 27% AFTER 5 YEARS</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142875"/>
            <a:ext cx="8229600" cy="1071563"/>
          </a:xfrm>
        </p:spPr>
        <p:txBody>
          <a:bodyPr/>
          <a:lstStyle/>
          <a:p>
            <a:pPr>
              <a:defRPr/>
            </a:pPr>
            <a:r>
              <a:rPr lang="en-US" sz="4000" b="1" dirty="0" smtClean="0">
                <a:ea typeface="+mj-ea"/>
              </a:rPr>
              <a:t>POST OPERATIVE FOLLOW UP</a:t>
            </a:r>
            <a:endParaRPr lang="en-IN" sz="4000" b="1" dirty="0" smtClean="0">
              <a:ea typeface="+mj-ea"/>
            </a:endParaRPr>
          </a:p>
        </p:txBody>
      </p:sp>
      <p:sp>
        <p:nvSpPr>
          <p:cNvPr id="75778" name="Rectangle 3"/>
          <p:cNvSpPr>
            <a:spLocks noGrp="1" noChangeArrowheads="1"/>
          </p:cNvSpPr>
          <p:nvPr>
            <p:ph type="body" idx="1"/>
          </p:nvPr>
        </p:nvSpPr>
        <p:spPr>
          <a:xfrm>
            <a:off x="214313" y="1357313"/>
            <a:ext cx="8643937" cy="4071937"/>
          </a:xfrm>
        </p:spPr>
        <p:txBody>
          <a:bodyPr/>
          <a:lstStyle/>
          <a:p>
            <a:pPr>
              <a:lnSpc>
                <a:spcPct val="130000"/>
              </a:lnSpc>
            </a:pPr>
            <a:r>
              <a:rPr lang="en-US" sz="2400">
                <a:latin typeface="Arial" charset="0"/>
                <a:ea typeface="MS PGothic" charset="0"/>
              </a:rPr>
              <a:t>POST OPERATIVE CT WITH AND WITHOUT CONTRAST TO BE OBTAINED WITH IN 24 HOURS TO DETECT RESIDUAL TUMOUR (WHEN CONTRAST ENHANCEMENT OF THE SURGICALLY TRAUMATIZED BRAIN IS MINIMAL) PRESENCE OF UNSUSPECTED RESIDUAL TUMOUR ON THE NEXT DAY CT (SECOND LOOK OPN WITHIN 1-2WEEKS )BEFORE EXUBERANT SCARRING MAKES REOPERATION DIFFICULT </a:t>
            </a:r>
          </a:p>
          <a:p>
            <a:pPr>
              <a:lnSpc>
                <a:spcPct val="130000"/>
              </a:lnSpc>
              <a:buFontTx/>
              <a:buNone/>
            </a:pPr>
            <a:endParaRPr lang="en-US" sz="2400">
              <a:latin typeface="Arial"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3"/>
          <p:cNvSpPr>
            <a:spLocks noGrp="1" noChangeArrowheads="1"/>
          </p:cNvSpPr>
          <p:nvPr>
            <p:ph type="body" idx="1"/>
          </p:nvPr>
        </p:nvSpPr>
        <p:spPr>
          <a:xfrm>
            <a:off x="457200" y="1000125"/>
            <a:ext cx="8229600" cy="4495800"/>
          </a:xfrm>
        </p:spPr>
        <p:txBody>
          <a:bodyPr/>
          <a:lstStyle/>
          <a:p>
            <a:pPr>
              <a:lnSpc>
                <a:spcPct val="130000"/>
              </a:lnSpc>
            </a:pPr>
            <a:r>
              <a:rPr lang="en-US" sz="2800">
                <a:latin typeface="Arial" charset="0"/>
                <a:ea typeface="MS PGothic" charset="0"/>
              </a:rPr>
              <a:t>IF THE NEXT DAY CT SHOWS NO RESIDUAL OR IF THE SECOND ATTEMPT AT TOTAL RESECTION ACCOMPLISHES ITS GOAL ,THE NEXT CT AND MRI CAN BE OBTAINED IN 3-6 MONTHS. THEREAFTER YEARLY CT AND MRI ,COMPLETE ENDOCRINE EVALUATION SHOULD BE REPEATED 6 MONTHS AFTER SURGERY</a:t>
            </a:r>
          </a:p>
          <a:p>
            <a:pPr>
              <a:lnSpc>
                <a:spcPct val="130000"/>
              </a:lnSpc>
            </a:pPr>
            <a:endParaRPr lang="en-US" sz="2800">
              <a:latin typeface="Arial"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457200" y="71438"/>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a:defRPr/>
            </a:pPr>
            <a:r>
              <a:rPr lang="en-US" sz="4400" b="1" smtClean="0">
                <a:solidFill>
                  <a:schemeClr val="tx2"/>
                </a:solidFill>
                <a:effectLst>
                  <a:outerShdw blurRad="38100" dist="38100" dir="2700000" algn="tl">
                    <a:srgbClr val="000000"/>
                  </a:outerShdw>
                </a:effectLst>
              </a:rPr>
              <a:t>HORMONAL DISTURBANCES</a:t>
            </a:r>
          </a:p>
        </p:txBody>
      </p:sp>
      <p:sp>
        <p:nvSpPr>
          <p:cNvPr id="5" name="Content Placeholder 2"/>
          <p:cNvSpPr txBox="1">
            <a:spLocks/>
          </p:cNvSpPr>
          <p:nvPr/>
        </p:nvSpPr>
        <p:spPr bwMode="auto">
          <a:xfrm>
            <a:off x="457200" y="1357313"/>
            <a:ext cx="8229600" cy="4525962"/>
          </a:xfrm>
          <a:prstGeom prst="rect">
            <a:avLst/>
          </a:prstGeom>
          <a:noFill/>
          <a:ln w="9525">
            <a:noFill/>
            <a:miter lim="800000"/>
            <a:headEnd/>
            <a:tailEnd/>
          </a:ln>
        </p:spPr>
        <p:txBody>
          <a:bodyPr/>
          <a:lstStyle/>
          <a:p>
            <a:pPr marL="342900" indent="-342900" eaLnBrk="0" hangingPunct="0">
              <a:spcBef>
                <a:spcPts val="1672"/>
              </a:spcBef>
              <a:buClr>
                <a:schemeClr val="tx2"/>
              </a:buClr>
              <a:buFontTx/>
              <a:buChar char="•"/>
              <a:defRPr/>
            </a:pPr>
            <a:r>
              <a:rPr lang="en-US" kern="0" dirty="0">
                <a:latin typeface="+mn-lt"/>
                <a:ea typeface="+mn-ea"/>
                <a:cs typeface="+mn-cs"/>
              </a:rPr>
              <a:t>DI	-	TRI PHASIC COURSE</a:t>
            </a:r>
          </a:p>
          <a:p>
            <a:pPr marL="342900" indent="-342900" eaLnBrk="0" hangingPunct="0">
              <a:spcBef>
                <a:spcPts val="1672"/>
              </a:spcBef>
              <a:buClr>
                <a:schemeClr val="tx2"/>
              </a:buClr>
              <a:defRPr/>
            </a:pPr>
            <a:r>
              <a:rPr lang="en-US" kern="0" dirty="0">
                <a:latin typeface="+mn-lt"/>
                <a:ea typeface="+mn-ea"/>
                <a:cs typeface="+mn-cs"/>
              </a:rPr>
              <a:t> 			10-15% WILL RESUME  		</a:t>
            </a:r>
          </a:p>
          <a:p>
            <a:pPr marL="1714500" lvl="3" indent="-342900" eaLnBrk="0" hangingPunct="0">
              <a:spcBef>
                <a:spcPts val="1672"/>
              </a:spcBef>
              <a:buClr>
                <a:schemeClr val="tx2"/>
              </a:buClr>
              <a:defRPr/>
            </a:pPr>
            <a:r>
              <a:rPr lang="en-US" kern="0" dirty="0">
                <a:latin typeface="+mn-lt"/>
                <a:ea typeface="+mn-ea"/>
                <a:cs typeface="+mn-cs"/>
              </a:rPr>
              <a:t>		PARTIAL  PRODUCTION OF ADH WITHIN  	3 YEARS</a:t>
            </a:r>
          </a:p>
          <a:p>
            <a:pPr marL="342900" indent="-342900" eaLnBrk="0" hangingPunct="0">
              <a:spcBef>
                <a:spcPts val="1672"/>
              </a:spcBef>
              <a:buClr>
                <a:schemeClr val="tx2"/>
              </a:buClr>
              <a:buFontTx/>
              <a:buChar char="•"/>
              <a:defRPr/>
            </a:pPr>
            <a:r>
              <a:rPr lang="en-US" kern="0" dirty="0">
                <a:latin typeface="+mn-lt"/>
                <a:ea typeface="+mn-ea"/>
                <a:cs typeface="+mn-cs"/>
              </a:rPr>
              <a:t>HYPOTHYROIDISM: REPLACEMENT IN 60-80%</a:t>
            </a:r>
          </a:p>
          <a:p>
            <a:pPr marL="342900" indent="-342900" eaLnBrk="0" hangingPunct="0">
              <a:spcBef>
                <a:spcPts val="1672"/>
              </a:spcBef>
              <a:buClr>
                <a:schemeClr val="tx2"/>
              </a:buClr>
              <a:buFontTx/>
              <a:buChar char="•"/>
              <a:defRPr/>
            </a:pPr>
            <a:r>
              <a:rPr lang="en-US" cap="all" dirty="0" err="1">
                <a:ea typeface="+mn-ea"/>
                <a:cs typeface="+mn-cs"/>
              </a:rPr>
              <a:t>Cortico</a:t>
            </a:r>
            <a:r>
              <a:rPr lang="en-US" cap="all" dirty="0">
                <a:ea typeface="+mn-ea"/>
                <a:cs typeface="+mn-cs"/>
              </a:rPr>
              <a:t> steroids: tapered to maintenance doses  after 4-5 days</a:t>
            </a:r>
            <a:endParaRPr lang="en-US" kern="0" dirty="0">
              <a:latin typeface="+mn-lt"/>
              <a:ea typeface="+mn-ea"/>
              <a:cs typeface="+mn-cs"/>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485775" y="1214438"/>
            <a:ext cx="8229600" cy="4525962"/>
          </a:xfrm>
          <a:prstGeom prst="rect">
            <a:avLst/>
          </a:prstGeom>
          <a:noFill/>
          <a:ln w="9525">
            <a:noFill/>
            <a:miter lim="800000"/>
            <a:headEnd/>
            <a:tailEnd/>
          </a:ln>
        </p:spPr>
        <p:txBody>
          <a:bodyPr/>
          <a:lstStyle/>
          <a:p>
            <a:pPr marL="342900" indent="-342900" eaLnBrk="0" hangingPunct="0">
              <a:lnSpc>
                <a:spcPct val="130000"/>
              </a:lnSpc>
              <a:spcBef>
                <a:spcPts val="1672"/>
              </a:spcBef>
              <a:buClr>
                <a:schemeClr val="tx2"/>
              </a:buClr>
              <a:buFontTx/>
              <a:buChar char="•"/>
              <a:defRPr/>
            </a:pPr>
            <a:r>
              <a:rPr lang="en-US" sz="2800" kern="0">
                <a:latin typeface="+mn-lt"/>
                <a:ea typeface="+mn-ea"/>
                <a:cs typeface="+mn-cs"/>
              </a:rPr>
              <a:t>ESTROGEN, TESTOSTERONE REPLACEMENT IN PUBERTIY</a:t>
            </a:r>
          </a:p>
          <a:p>
            <a:pPr marL="342900" indent="-342900" eaLnBrk="0" hangingPunct="0">
              <a:lnSpc>
                <a:spcPct val="130000"/>
              </a:lnSpc>
              <a:spcBef>
                <a:spcPts val="1672"/>
              </a:spcBef>
              <a:buClr>
                <a:schemeClr val="tx2"/>
              </a:buClr>
              <a:buFontTx/>
              <a:buChar char="•"/>
              <a:defRPr/>
            </a:pPr>
            <a:r>
              <a:rPr lang="en-US" sz="2800" kern="0">
                <a:latin typeface="+mn-lt"/>
                <a:ea typeface="+mn-ea"/>
                <a:cs typeface="+mn-cs"/>
              </a:rPr>
              <a:t>FSH/LH DEFICIENCIES ARE PERMANENT</a:t>
            </a:r>
          </a:p>
          <a:p>
            <a:pPr marL="342900" indent="-342900" eaLnBrk="0" hangingPunct="0">
              <a:lnSpc>
                <a:spcPct val="130000"/>
              </a:lnSpc>
              <a:spcBef>
                <a:spcPts val="1672"/>
              </a:spcBef>
              <a:buClr>
                <a:schemeClr val="tx2"/>
              </a:buClr>
              <a:buFontTx/>
              <a:buChar char="•"/>
              <a:defRPr/>
            </a:pPr>
            <a:r>
              <a:rPr lang="en-US" sz="2800" kern="0">
                <a:latin typeface="+mn-lt"/>
                <a:ea typeface="+mn-ea"/>
                <a:cs typeface="+mn-cs"/>
              </a:rPr>
              <a:t>GH THERAPY IS STARTED 6-9 MONTHS AFTER SURGERY.</a:t>
            </a:r>
          </a:p>
          <a:p>
            <a:pPr marL="342900" indent="-342900" eaLnBrk="0" hangingPunct="0">
              <a:lnSpc>
                <a:spcPct val="130000"/>
              </a:lnSpc>
              <a:spcBef>
                <a:spcPts val="1672"/>
              </a:spcBef>
              <a:buClr>
                <a:schemeClr val="tx2"/>
              </a:buClr>
              <a:buFontTx/>
              <a:buChar char="•"/>
              <a:defRPr/>
            </a:pPr>
            <a:r>
              <a:rPr lang="en-US" sz="2800" kern="0">
                <a:latin typeface="+mn-lt"/>
                <a:ea typeface="+mn-ea"/>
                <a:cs typeface="+mn-cs"/>
              </a:rPr>
              <a:t>HYPOTHALMIC  DYSFUNCTION SYNDROME</a:t>
            </a:r>
            <a:endParaRPr lang="en-US" sz="2800" kern="0" dirty="0">
              <a:latin typeface="+mn-lt"/>
              <a:ea typeface="+mn-ea"/>
              <a:cs typeface="+mn-cs"/>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pPr>
              <a:defRPr/>
            </a:pPr>
            <a:r>
              <a:rPr lang="en-US" b="1">
                <a:latin typeface="Arial" charset="0"/>
                <a:ea typeface="MS PGothic" charset="0"/>
                <a:cs typeface="Arial" charset="0"/>
              </a:rPr>
              <a:t>RECURRENCE</a:t>
            </a:r>
          </a:p>
        </p:txBody>
      </p:sp>
      <p:sp>
        <p:nvSpPr>
          <p:cNvPr id="79874" name="Content Placeholder 2"/>
          <p:cNvSpPr>
            <a:spLocks noGrp="1"/>
          </p:cNvSpPr>
          <p:nvPr>
            <p:ph idx="1"/>
          </p:nvPr>
        </p:nvSpPr>
        <p:spPr>
          <a:xfrm>
            <a:off x="457200" y="1903413"/>
            <a:ext cx="8229600" cy="4525962"/>
          </a:xfrm>
        </p:spPr>
        <p:txBody>
          <a:bodyPr/>
          <a:lstStyle/>
          <a:p>
            <a:pPr>
              <a:spcBef>
                <a:spcPts val="2763"/>
              </a:spcBef>
            </a:pPr>
            <a:r>
              <a:rPr lang="en-US">
                <a:latin typeface="Arial" charset="0"/>
                <a:ea typeface="MS PGothic" charset="0"/>
              </a:rPr>
              <a:t>EXTENT OF SURGICAL RESECTION THAN ON HPE</a:t>
            </a:r>
          </a:p>
          <a:p>
            <a:pPr>
              <a:spcBef>
                <a:spcPts val="2763"/>
              </a:spcBef>
            </a:pPr>
            <a:r>
              <a:rPr lang="en-US">
                <a:latin typeface="Arial" charset="0"/>
                <a:ea typeface="MS PGothic" charset="0"/>
              </a:rPr>
              <a:t>&gt; 4 CM OF TUMOR</a:t>
            </a:r>
          </a:p>
          <a:p>
            <a:pPr>
              <a:spcBef>
                <a:spcPts val="2763"/>
              </a:spcBef>
            </a:pPr>
            <a:r>
              <a:rPr lang="en-US">
                <a:latin typeface="Arial" charset="0"/>
                <a:ea typeface="MS PGothic" charset="0"/>
              </a:rPr>
              <a:t>CYSTIC NATURE OF TUMOR</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pPr>
              <a:defRPr/>
            </a:pPr>
            <a:r>
              <a:rPr lang="en-US" b="1">
                <a:latin typeface="Arial" charset="0"/>
                <a:ea typeface="MS PGothic" charset="0"/>
                <a:cs typeface="Arial" charset="0"/>
              </a:rPr>
              <a:t>RECURRENT CRANIO</a:t>
            </a:r>
          </a:p>
        </p:txBody>
      </p:sp>
      <p:sp>
        <p:nvSpPr>
          <p:cNvPr id="80898" name="Content Placeholder 2"/>
          <p:cNvSpPr>
            <a:spLocks noGrp="1"/>
          </p:cNvSpPr>
          <p:nvPr>
            <p:ph idx="1"/>
          </p:nvPr>
        </p:nvSpPr>
        <p:spPr>
          <a:xfrm>
            <a:off x="457200" y="1600200"/>
            <a:ext cx="8229600" cy="4525963"/>
          </a:xfrm>
        </p:spPr>
        <p:txBody>
          <a:bodyPr/>
          <a:lstStyle/>
          <a:p>
            <a:pPr>
              <a:spcBef>
                <a:spcPts val="2575"/>
              </a:spcBef>
            </a:pPr>
            <a:r>
              <a:rPr lang="en-US" sz="2400">
                <a:latin typeface="Arial" charset="0"/>
                <a:ea typeface="MS PGothic" charset="0"/>
              </a:rPr>
              <a:t>REOPERATION </a:t>
            </a:r>
          </a:p>
          <a:p>
            <a:pPr>
              <a:spcBef>
                <a:spcPts val="2575"/>
              </a:spcBef>
              <a:buFontTx/>
              <a:buNone/>
            </a:pPr>
            <a:r>
              <a:rPr lang="en-US" sz="2400">
                <a:latin typeface="Arial" charset="0"/>
                <a:ea typeface="MS PGothic" charset="0"/>
              </a:rPr>
              <a:t>	IF THE PATIENT IS A CHILD AND GOOD MEDICAL CONDITION</a:t>
            </a:r>
          </a:p>
          <a:p>
            <a:pPr>
              <a:spcBef>
                <a:spcPts val="2575"/>
              </a:spcBef>
              <a:buFontTx/>
              <a:buNone/>
            </a:pPr>
            <a:r>
              <a:rPr lang="en-US" sz="2400">
                <a:latin typeface="Arial" charset="0"/>
                <a:ea typeface="MS PGothic" charset="0"/>
              </a:rPr>
              <a:t>	RECEIVED RADIATION AND SOLID COMPONENTS REGROWS</a:t>
            </a:r>
          </a:p>
          <a:p>
            <a:pPr>
              <a:spcBef>
                <a:spcPts val="2575"/>
              </a:spcBef>
              <a:buFontTx/>
              <a:buNone/>
            </a:pPr>
            <a:r>
              <a:rPr lang="en-US" sz="2400">
                <a:latin typeface="Arial" charset="0"/>
                <a:ea typeface="MS PGothic" charset="0"/>
              </a:rPr>
              <a:t>	IN UNRADIATED CASES RECURRENT TUMOR DENSILY FUSED WITH THE DURAL WALL OF THE SELLA AND CAVERNUOUS SINUS.</a:t>
            </a:r>
          </a:p>
          <a:p>
            <a:pPr>
              <a:spcBef>
                <a:spcPts val="2575"/>
              </a:spcBef>
            </a:pPr>
            <a:endParaRPr lang="en-US" sz="2400">
              <a:latin typeface="Arial" charset="0"/>
              <a:ea typeface="MS PGothic"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Content Placeholder 2"/>
          <p:cNvSpPr>
            <a:spLocks noGrp="1"/>
          </p:cNvSpPr>
          <p:nvPr>
            <p:ph idx="1"/>
          </p:nvPr>
        </p:nvSpPr>
        <p:spPr>
          <a:xfrm>
            <a:off x="457200" y="1000125"/>
            <a:ext cx="8229600" cy="4525963"/>
          </a:xfrm>
        </p:spPr>
        <p:txBody>
          <a:bodyPr/>
          <a:lstStyle/>
          <a:p>
            <a:pPr>
              <a:spcBef>
                <a:spcPts val="1763"/>
              </a:spcBef>
            </a:pPr>
            <a:r>
              <a:rPr lang="en-US">
                <a:latin typeface="Arial" charset="0"/>
                <a:ea typeface="MS PGothic" charset="0"/>
              </a:rPr>
              <a:t>POST RADIATION CASES TUMOR FRAGMENTS ARE ADHERENT TO VESSEL WALL AND HYPOTHALAMOUS</a:t>
            </a:r>
          </a:p>
          <a:p>
            <a:pPr>
              <a:spcBef>
                <a:spcPts val="1763"/>
              </a:spcBef>
            </a:pPr>
            <a:r>
              <a:rPr lang="en-US">
                <a:latin typeface="Arial" charset="0"/>
                <a:ea typeface="MS PGothic" charset="0"/>
              </a:rPr>
              <a:t>CYSTIC TUMOR: INTRACAVITARY BLEOMYCIN OR 90</a:t>
            </a:r>
            <a:r>
              <a:rPr lang="el-GR">
                <a:latin typeface="Arial" charset="0"/>
                <a:ea typeface="MS PGothic" charset="0"/>
              </a:rPr>
              <a:t>γ</a:t>
            </a:r>
            <a:endParaRPr lang="en-US">
              <a:latin typeface="Arial" charset="0"/>
              <a:ea typeface="MS PGothic" charset="0"/>
            </a:endParaRPr>
          </a:p>
          <a:p>
            <a:pPr>
              <a:spcBef>
                <a:spcPts val="1763"/>
              </a:spcBef>
            </a:pPr>
            <a:r>
              <a:rPr lang="en-US">
                <a:latin typeface="Arial" charset="0"/>
                <a:ea typeface="MS PGothic" charset="0"/>
              </a:rPr>
              <a:t>INTERFERON </a:t>
            </a:r>
            <a:r>
              <a:rPr lang="el-GR">
                <a:latin typeface="Arial" charset="0"/>
                <a:ea typeface="MS PGothic" charset="0"/>
              </a:rPr>
              <a:t>α</a:t>
            </a:r>
            <a:r>
              <a:rPr lang="en-US">
                <a:latin typeface="Arial" charset="0"/>
                <a:ea typeface="MS PGothic" charset="0"/>
              </a:rPr>
              <a:t> 2A – WHEN ALL CONVENTIONAL THERAPY FAILS</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3"/>
          <p:cNvSpPr>
            <a:spLocks noGrp="1" noChangeArrowheads="1"/>
          </p:cNvSpPr>
          <p:nvPr>
            <p:ph type="body" idx="1"/>
          </p:nvPr>
        </p:nvSpPr>
        <p:spPr>
          <a:xfrm>
            <a:off x="428625" y="3214688"/>
            <a:ext cx="8229600" cy="500062"/>
          </a:xfrm>
        </p:spPr>
        <p:txBody>
          <a:bodyPr/>
          <a:lstStyle/>
          <a:p>
            <a:pPr algn="just">
              <a:spcBef>
                <a:spcPts val="2575"/>
              </a:spcBef>
            </a:pPr>
            <a:r>
              <a:rPr lang="en-US" sz="2400">
                <a:latin typeface="Arial" charset="0"/>
                <a:ea typeface="MS PGothic" charset="0"/>
              </a:rPr>
              <a:t>Craniopharyngiomas remain associated with significant morbidity. Gross total removal provide favourable result in terms of recurences.  If it can not be achieved safely, adjuvant radiotherapy is beneficial in preventing tumour re-growth. Childhood and adult onset lesions generally behave similarly. </a:t>
            </a:r>
          </a:p>
          <a:p>
            <a:pPr algn="r">
              <a:spcBef>
                <a:spcPts val="2575"/>
              </a:spcBef>
            </a:pPr>
            <a:r>
              <a:rPr lang="en-US" sz="1400" i="1">
                <a:latin typeface="Arial" charset="0"/>
                <a:ea typeface="MS PGothic" charset="0"/>
              </a:rPr>
              <a:t>[Raravitaki N, Brufani C, Warner JT et al Clin Endocrinol (Oxf), 2005 Apri; 62(4): 397-409]</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28600"/>
            <a:ext cx="8229600" cy="1057275"/>
          </a:xfrm>
        </p:spPr>
        <p:txBody>
          <a:bodyPr/>
          <a:lstStyle/>
          <a:p>
            <a:pPr>
              <a:defRPr/>
            </a:pPr>
            <a:r>
              <a:rPr lang="en-US" b="1" dirty="0" smtClean="0">
                <a:ea typeface="+mj-ea"/>
              </a:rPr>
              <a:t>GROSS PATHOLOGY</a:t>
            </a:r>
            <a:endParaRPr lang="en-IN" b="1" dirty="0" smtClean="0">
              <a:ea typeface="+mj-ea"/>
            </a:endParaRPr>
          </a:p>
        </p:txBody>
      </p:sp>
      <p:sp>
        <p:nvSpPr>
          <p:cNvPr id="19458" name="Rectangle 3"/>
          <p:cNvSpPr>
            <a:spLocks noGrp="1" noChangeArrowheads="1"/>
          </p:cNvSpPr>
          <p:nvPr>
            <p:ph type="body" idx="1"/>
          </p:nvPr>
        </p:nvSpPr>
        <p:spPr>
          <a:xfrm>
            <a:off x="457200" y="1547813"/>
            <a:ext cx="8229600" cy="4953000"/>
          </a:xfrm>
        </p:spPr>
        <p:txBody>
          <a:bodyPr/>
          <a:lstStyle/>
          <a:p>
            <a:pPr>
              <a:spcBef>
                <a:spcPts val="1575"/>
              </a:spcBef>
            </a:pPr>
            <a:r>
              <a:rPr lang="en-US" sz="2600">
                <a:latin typeface="Arial" charset="0"/>
                <a:ea typeface="MS PGothic" charset="0"/>
              </a:rPr>
              <a:t>WELL DELINEATED LOBULATED CYST WITH A MURAL NODULE MOST COMMON</a:t>
            </a:r>
          </a:p>
          <a:p>
            <a:pPr>
              <a:spcBef>
                <a:spcPts val="1575"/>
              </a:spcBef>
            </a:pPr>
            <a:r>
              <a:rPr lang="en-US" sz="2600">
                <a:latin typeface="Arial" charset="0"/>
                <a:ea typeface="MS PGothic" charset="0"/>
              </a:rPr>
              <a:t>MIXED CYSTIC AND SOLID OCCURS LESS FREQUENTLY</a:t>
            </a:r>
          </a:p>
          <a:p>
            <a:pPr>
              <a:spcBef>
                <a:spcPts val="1575"/>
              </a:spcBef>
            </a:pPr>
            <a:r>
              <a:rPr lang="en-US" sz="2600">
                <a:latin typeface="Arial" charset="0"/>
                <a:ea typeface="MS PGothic" charset="0"/>
              </a:rPr>
              <a:t>CYST CONTENTS RANGE FROM STRAW COLOURED FLUID TO CRANK CASE LIKE OILY MATERIAL RICH IN CHOLESTEROL MURAL NODULES OFTEN CONTAIN GRITY CALCIFIC FOCI</a:t>
            </a:r>
          </a:p>
        </p:txBody>
      </p:sp>
    </p:spTree>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body" idx="1"/>
          </p:nvPr>
        </p:nvSpPr>
        <p:spPr>
          <a:xfrm>
            <a:off x="428625" y="3857625"/>
            <a:ext cx="8229600" cy="500063"/>
          </a:xfrm>
        </p:spPr>
        <p:txBody>
          <a:bodyPr/>
          <a:lstStyle/>
          <a:p>
            <a:pPr algn="just">
              <a:spcBef>
                <a:spcPts val="2575"/>
              </a:spcBef>
            </a:pPr>
            <a:r>
              <a:rPr lang="en-US" sz="2400">
                <a:latin typeface="Arial" charset="0"/>
                <a:ea typeface="MS PGothic" charset="0"/>
              </a:rPr>
              <a:t>Tumor recurrences/progressions are frequent and occur early after initial treatment of childhood craniopharyngioma. A radical resection preserving the integrity of hypothelamic structures appears optimal at orginal diagnosis. Irradiation was efficient in preventing recurrences/progressions. GH treatment has no impact on the low 3-years event free survival. </a:t>
            </a:r>
          </a:p>
          <a:p>
            <a:pPr algn="r">
              <a:spcBef>
                <a:spcPts val="2575"/>
              </a:spcBef>
            </a:pPr>
            <a:r>
              <a:rPr lang="en-US" sz="1400" i="1">
                <a:latin typeface="Arial" charset="0"/>
                <a:ea typeface="MS PGothic" charset="0"/>
              </a:rPr>
              <a:t>[Muller HL, Gebhardit U, Schroder s, Pohi F et al. Horm Res Paediatr. 2010; 73(3): 175-80. </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ext Box 4"/>
          <p:cNvSpPr txBox="1">
            <a:spLocks noChangeArrowheads="1"/>
          </p:cNvSpPr>
          <p:nvPr/>
        </p:nvSpPr>
        <p:spPr bwMode="auto">
          <a:xfrm>
            <a:off x="1379538" y="0"/>
            <a:ext cx="6192837"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eaLnBrk="1" hangingPunct="1">
              <a:spcBef>
                <a:spcPct val="50000"/>
              </a:spcBef>
            </a:pPr>
            <a:r>
              <a:rPr lang="en-US" sz="3200" b="1"/>
              <a:t>CYSTIC CRANIOPHARYNGIOMA</a:t>
            </a:r>
          </a:p>
        </p:txBody>
      </p:sp>
      <p:sp>
        <p:nvSpPr>
          <p:cNvPr id="84994" name="Line 8"/>
          <p:cNvSpPr>
            <a:spLocks noChangeShapeType="1"/>
          </p:cNvSpPr>
          <p:nvPr/>
        </p:nvSpPr>
        <p:spPr bwMode="auto">
          <a:xfrm>
            <a:off x="4284663" y="908050"/>
            <a:ext cx="0" cy="649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4995" name="Line 9"/>
          <p:cNvSpPr>
            <a:spLocks noChangeShapeType="1"/>
          </p:cNvSpPr>
          <p:nvPr/>
        </p:nvSpPr>
        <p:spPr bwMode="auto">
          <a:xfrm>
            <a:off x="755650" y="1557338"/>
            <a:ext cx="7416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4996" name="Line 10"/>
          <p:cNvSpPr>
            <a:spLocks noChangeShapeType="1"/>
          </p:cNvSpPr>
          <p:nvPr/>
        </p:nvSpPr>
        <p:spPr bwMode="auto">
          <a:xfrm>
            <a:off x="755650" y="1557338"/>
            <a:ext cx="0" cy="3587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4997" name="Line 13"/>
          <p:cNvSpPr>
            <a:spLocks noChangeShapeType="1"/>
          </p:cNvSpPr>
          <p:nvPr/>
        </p:nvSpPr>
        <p:spPr bwMode="auto">
          <a:xfrm>
            <a:off x="2700338" y="1557338"/>
            <a:ext cx="0"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4998" name="Line 15"/>
          <p:cNvSpPr>
            <a:spLocks noChangeShapeType="1"/>
          </p:cNvSpPr>
          <p:nvPr/>
        </p:nvSpPr>
        <p:spPr bwMode="auto">
          <a:xfrm>
            <a:off x="6227763" y="1557338"/>
            <a:ext cx="0"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4999" name="Line 16"/>
          <p:cNvSpPr>
            <a:spLocks noChangeShapeType="1"/>
          </p:cNvSpPr>
          <p:nvPr/>
        </p:nvSpPr>
        <p:spPr bwMode="auto">
          <a:xfrm>
            <a:off x="8172450" y="1557338"/>
            <a:ext cx="0" cy="3587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5000" name="Text Box 17"/>
          <p:cNvSpPr txBox="1">
            <a:spLocks noChangeArrowheads="1"/>
          </p:cNvSpPr>
          <p:nvPr/>
        </p:nvSpPr>
        <p:spPr bwMode="auto">
          <a:xfrm>
            <a:off x="250825" y="2060575"/>
            <a:ext cx="2160588"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b="1"/>
              <a:t>TOTAL </a:t>
            </a:r>
          </a:p>
          <a:p>
            <a:pPr eaLnBrk="1" hangingPunct="1">
              <a:spcBef>
                <a:spcPct val="50000"/>
              </a:spcBef>
            </a:pPr>
            <a:r>
              <a:rPr lang="en-US" sz="1800" b="1"/>
              <a:t>EXCISION</a:t>
            </a:r>
          </a:p>
        </p:txBody>
      </p:sp>
      <p:sp>
        <p:nvSpPr>
          <p:cNvPr id="85001" name="Text Box 18"/>
          <p:cNvSpPr txBox="1">
            <a:spLocks noChangeArrowheads="1"/>
          </p:cNvSpPr>
          <p:nvPr/>
        </p:nvSpPr>
        <p:spPr bwMode="auto">
          <a:xfrm>
            <a:off x="1908175" y="2205038"/>
            <a:ext cx="20875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b="1"/>
              <a:t>SUBTOTAL EXCISION</a:t>
            </a:r>
          </a:p>
        </p:txBody>
      </p:sp>
      <p:sp>
        <p:nvSpPr>
          <p:cNvPr id="85002" name="Text Box 19"/>
          <p:cNvSpPr txBox="1">
            <a:spLocks noChangeArrowheads="1"/>
          </p:cNvSpPr>
          <p:nvPr/>
        </p:nvSpPr>
        <p:spPr bwMode="auto">
          <a:xfrm>
            <a:off x="4716463" y="2205038"/>
            <a:ext cx="259238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b="1"/>
              <a:t>      BIOPSY AND ASPIRATION</a:t>
            </a:r>
          </a:p>
        </p:txBody>
      </p:sp>
      <p:sp>
        <p:nvSpPr>
          <p:cNvPr id="85003" name="Text Box 20"/>
          <p:cNvSpPr txBox="1">
            <a:spLocks noChangeArrowheads="1"/>
          </p:cNvSpPr>
          <p:nvPr/>
        </p:nvSpPr>
        <p:spPr bwMode="auto">
          <a:xfrm>
            <a:off x="6732588" y="2060575"/>
            <a:ext cx="216058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b="1"/>
              <a:t>STEREOTACTIC ASPIRATION +</a:t>
            </a:r>
          </a:p>
        </p:txBody>
      </p:sp>
      <p:sp>
        <p:nvSpPr>
          <p:cNvPr id="85004" name="Line 22"/>
          <p:cNvSpPr>
            <a:spLocks noChangeShapeType="1"/>
          </p:cNvSpPr>
          <p:nvPr/>
        </p:nvSpPr>
        <p:spPr bwMode="auto">
          <a:xfrm>
            <a:off x="755650" y="2924175"/>
            <a:ext cx="0" cy="11525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5005" name="Text Box 23"/>
          <p:cNvSpPr txBox="1">
            <a:spLocks noChangeArrowheads="1"/>
          </p:cNvSpPr>
          <p:nvPr/>
        </p:nvSpPr>
        <p:spPr bwMode="auto">
          <a:xfrm>
            <a:off x="250825" y="4292600"/>
            <a:ext cx="23764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600"/>
              <a:t>RECURRENCE</a:t>
            </a:r>
          </a:p>
        </p:txBody>
      </p:sp>
      <p:sp>
        <p:nvSpPr>
          <p:cNvPr id="85006" name="Line 24"/>
          <p:cNvSpPr>
            <a:spLocks noChangeShapeType="1"/>
          </p:cNvSpPr>
          <p:nvPr/>
        </p:nvSpPr>
        <p:spPr bwMode="auto">
          <a:xfrm>
            <a:off x="2700338" y="2781300"/>
            <a:ext cx="0" cy="5762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5007" name="Line 26"/>
          <p:cNvSpPr>
            <a:spLocks noChangeShapeType="1"/>
          </p:cNvSpPr>
          <p:nvPr/>
        </p:nvSpPr>
        <p:spPr bwMode="auto">
          <a:xfrm>
            <a:off x="2700338" y="3284538"/>
            <a:ext cx="0" cy="17287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8" name="Line 27"/>
          <p:cNvSpPr>
            <a:spLocks noChangeShapeType="1"/>
          </p:cNvSpPr>
          <p:nvPr/>
        </p:nvSpPr>
        <p:spPr bwMode="auto">
          <a:xfrm>
            <a:off x="1116013" y="4581525"/>
            <a:ext cx="0" cy="5762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5009" name="Line 29"/>
          <p:cNvSpPr>
            <a:spLocks noChangeShapeType="1"/>
          </p:cNvSpPr>
          <p:nvPr/>
        </p:nvSpPr>
        <p:spPr bwMode="auto">
          <a:xfrm>
            <a:off x="468313" y="5157788"/>
            <a:ext cx="2016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5010" name="Line 31"/>
          <p:cNvSpPr>
            <a:spLocks noChangeShapeType="1"/>
          </p:cNvSpPr>
          <p:nvPr/>
        </p:nvSpPr>
        <p:spPr bwMode="auto">
          <a:xfrm>
            <a:off x="468313" y="5157788"/>
            <a:ext cx="0" cy="3587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5011" name="Line 32"/>
          <p:cNvSpPr>
            <a:spLocks noChangeShapeType="1"/>
          </p:cNvSpPr>
          <p:nvPr/>
        </p:nvSpPr>
        <p:spPr bwMode="auto">
          <a:xfrm>
            <a:off x="2484438" y="5157788"/>
            <a:ext cx="0"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5012" name="Text Box 33"/>
          <p:cNvSpPr txBox="1">
            <a:spLocks noChangeArrowheads="1"/>
          </p:cNvSpPr>
          <p:nvPr/>
        </p:nvSpPr>
        <p:spPr bwMode="auto">
          <a:xfrm>
            <a:off x="250825" y="5661025"/>
            <a:ext cx="14414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r>
              <a:rPr lang="en-US" sz="1600"/>
              <a:t>REPEAT</a:t>
            </a:r>
          </a:p>
          <a:p>
            <a:pPr eaLnBrk="1" hangingPunct="1"/>
            <a:r>
              <a:rPr lang="en-US" sz="1600"/>
              <a:t>SURGERY</a:t>
            </a:r>
          </a:p>
        </p:txBody>
      </p:sp>
      <p:sp>
        <p:nvSpPr>
          <p:cNvPr id="85013" name="Text Box 34"/>
          <p:cNvSpPr txBox="1">
            <a:spLocks noChangeArrowheads="1"/>
          </p:cNvSpPr>
          <p:nvPr/>
        </p:nvSpPr>
        <p:spPr bwMode="auto">
          <a:xfrm>
            <a:off x="1835150" y="5876925"/>
            <a:ext cx="26654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buFontTx/>
              <a:buChar char="•"/>
            </a:pPr>
            <a:endParaRPr lang="en-US" sz="1600"/>
          </a:p>
        </p:txBody>
      </p:sp>
      <p:sp>
        <p:nvSpPr>
          <p:cNvPr id="85014" name="Text Box 35"/>
          <p:cNvSpPr txBox="1">
            <a:spLocks noChangeArrowheads="1"/>
          </p:cNvSpPr>
          <p:nvPr/>
        </p:nvSpPr>
        <p:spPr bwMode="auto">
          <a:xfrm>
            <a:off x="1714500" y="5661025"/>
            <a:ext cx="15113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r>
              <a:rPr lang="en-US" sz="1600"/>
              <a:t>RADIATION</a:t>
            </a:r>
          </a:p>
        </p:txBody>
      </p:sp>
      <p:sp>
        <p:nvSpPr>
          <p:cNvPr id="85015" name="Line 36"/>
          <p:cNvSpPr>
            <a:spLocks noChangeShapeType="1"/>
          </p:cNvSpPr>
          <p:nvPr/>
        </p:nvSpPr>
        <p:spPr bwMode="auto">
          <a:xfrm>
            <a:off x="2700338" y="3357563"/>
            <a:ext cx="30956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5016" name="Line 40"/>
          <p:cNvSpPr>
            <a:spLocks noChangeShapeType="1"/>
          </p:cNvSpPr>
          <p:nvPr/>
        </p:nvSpPr>
        <p:spPr bwMode="auto">
          <a:xfrm>
            <a:off x="4284663" y="3357563"/>
            <a:ext cx="0" cy="647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5017" name="Text Box 44"/>
          <p:cNvSpPr txBox="1">
            <a:spLocks noChangeArrowheads="1"/>
          </p:cNvSpPr>
          <p:nvPr/>
        </p:nvSpPr>
        <p:spPr bwMode="auto">
          <a:xfrm>
            <a:off x="3635375" y="4005263"/>
            <a:ext cx="115252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20000"/>
              </a:spcBef>
            </a:pPr>
            <a:r>
              <a:rPr lang="en-US" sz="1600"/>
              <a:t>RADIATION</a:t>
            </a:r>
          </a:p>
        </p:txBody>
      </p:sp>
      <p:sp>
        <p:nvSpPr>
          <p:cNvPr id="85018" name="Text Box 46"/>
          <p:cNvSpPr txBox="1">
            <a:spLocks noChangeArrowheads="1"/>
          </p:cNvSpPr>
          <p:nvPr/>
        </p:nvSpPr>
        <p:spPr bwMode="auto">
          <a:xfrm>
            <a:off x="3492500" y="4508500"/>
            <a:ext cx="14414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20000"/>
              </a:spcBef>
            </a:pPr>
            <a:r>
              <a:rPr lang="en-US" sz="1600"/>
              <a:t>RECURRENCE</a:t>
            </a:r>
          </a:p>
        </p:txBody>
      </p:sp>
      <p:sp>
        <p:nvSpPr>
          <p:cNvPr id="85019" name="Line 48"/>
          <p:cNvSpPr>
            <a:spLocks noChangeShapeType="1"/>
          </p:cNvSpPr>
          <p:nvPr/>
        </p:nvSpPr>
        <p:spPr bwMode="auto">
          <a:xfrm>
            <a:off x="4284663" y="42211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5020" name="Line 49"/>
          <p:cNvSpPr>
            <a:spLocks noChangeShapeType="1"/>
          </p:cNvSpPr>
          <p:nvPr/>
        </p:nvSpPr>
        <p:spPr bwMode="auto">
          <a:xfrm>
            <a:off x="4284663" y="4724400"/>
            <a:ext cx="0" cy="4333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5021" name="Line 50"/>
          <p:cNvSpPr>
            <a:spLocks noChangeShapeType="1"/>
          </p:cNvSpPr>
          <p:nvPr/>
        </p:nvSpPr>
        <p:spPr bwMode="auto">
          <a:xfrm>
            <a:off x="3635375" y="5157788"/>
            <a:ext cx="14414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5022" name="Line 51"/>
          <p:cNvSpPr>
            <a:spLocks noChangeShapeType="1"/>
          </p:cNvSpPr>
          <p:nvPr/>
        </p:nvSpPr>
        <p:spPr bwMode="auto">
          <a:xfrm>
            <a:off x="3635375" y="5157788"/>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5023" name="Line 52"/>
          <p:cNvSpPr>
            <a:spLocks noChangeShapeType="1"/>
          </p:cNvSpPr>
          <p:nvPr/>
        </p:nvSpPr>
        <p:spPr bwMode="auto">
          <a:xfrm>
            <a:off x="5076825" y="5157788"/>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5024" name="Text Box 54"/>
          <p:cNvSpPr txBox="1">
            <a:spLocks noChangeArrowheads="1"/>
          </p:cNvSpPr>
          <p:nvPr/>
        </p:nvSpPr>
        <p:spPr bwMode="auto">
          <a:xfrm>
            <a:off x="4695825" y="5516563"/>
            <a:ext cx="23764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r>
              <a:rPr lang="en-US" sz="1600"/>
              <a:t>RESERVOIR</a:t>
            </a:r>
          </a:p>
          <a:p>
            <a:pPr eaLnBrk="1" hangingPunct="1"/>
            <a:r>
              <a:rPr lang="en-US" sz="1600"/>
              <a:t>INSERTION</a:t>
            </a:r>
          </a:p>
        </p:txBody>
      </p:sp>
      <p:sp>
        <p:nvSpPr>
          <p:cNvPr id="85025" name="Text Box 57"/>
          <p:cNvSpPr txBox="1">
            <a:spLocks noChangeArrowheads="1"/>
          </p:cNvSpPr>
          <p:nvPr/>
        </p:nvSpPr>
        <p:spPr bwMode="auto">
          <a:xfrm>
            <a:off x="3201988" y="5445125"/>
            <a:ext cx="15128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r>
              <a:rPr lang="en-US" sz="1600"/>
              <a:t>REPEAT</a:t>
            </a:r>
          </a:p>
          <a:p>
            <a:pPr eaLnBrk="1" hangingPunct="1"/>
            <a:r>
              <a:rPr lang="en-US" sz="1600"/>
              <a:t>SURGERY</a:t>
            </a:r>
          </a:p>
        </p:txBody>
      </p:sp>
      <p:sp>
        <p:nvSpPr>
          <p:cNvPr id="85026" name="Line 58"/>
          <p:cNvSpPr>
            <a:spLocks noChangeShapeType="1"/>
          </p:cNvSpPr>
          <p:nvPr/>
        </p:nvSpPr>
        <p:spPr bwMode="auto">
          <a:xfrm>
            <a:off x="7885113" y="2492375"/>
            <a:ext cx="0"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5027" name="Text Box 59"/>
          <p:cNvSpPr txBox="1">
            <a:spLocks noChangeArrowheads="1"/>
          </p:cNvSpPr>
          <p:nvPr/>
        </p:nvSpPr>
        <p:spPr bwMode="auto">
          <a:xfrm>
            <a:off x="6588125" y="3141663"/>
            <a:ext cx="2232025" cy="168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600"/>
              <a:t>INTRA CAVITORY</a:t>
            </a:r>
          </a:p>
          <a:p>
            <a:pPr eaLnBrk="1" hangingPunct="1">
              <a:spcBef>
                <a:spcPct val="50000"/>
              </a:spcBef>
              <a:buFontTx/>
              <a:buChar char="•"/>
            </a:pPr>
            <a:r>
              <a:rPr lang="en-US" sz="1600"/>
              <a:t>IRRADIATION</a:t>
            </a:r>
          </a:p>
          <a:p>
            <a:pPr eaLnBrk="1" hangingPunct="1">
              <a:spcBef>
                <a:spcPct val="50000"/>
              </a:spcBef>
              <a:buFontTx/>
              <a:buChar char="•"/>
            </a:pPr>
            <a:r>
              <a:rPr lang="en-US" sz="1600"/>
              <a:t>BLEOMYCIN</a:t>
            </a:r>
          </a:p>
          <a:p>
            <a:pPr eaLnBrk="1" hangingPunct="1">
              <a:spcBef>
                <a:spcPct val="50000"/>
              </a:spcBef>
              <a:buFontTx/>
              <a:buChar char="•"/>
            </a:pPr>
            <a:r>
              <a:rPr lang="en-US" sz="1600"/>
              <a:t>CHEMICAL AGENTS</a:t>
            </a:r>
          </a:p>
        </p:txBody>
      </p:sp>
      <p:sp>
        <p:nvSpPr>
          <p:cNvPr id="85028" name="Line 60"/>
          <p:cNvSpPr>
            <a:spLocks noChangeShapeType="1"/>
          </p:cNvSpPr>
          <p:nvPr/>
        </p:nvSpPr>
        <p:spPr bwMode="auto">
          <a:xfrm>
            <a:off x="5795963" y="2708275"/>
            <a:ext cx="0" cy="649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Text Box 4"/>
          <p:cNvSpPr txBox="1">
            <a:spLocks noChangeArrowheads="1"/>
          </p:cNvSpPr>
          <p:nvPr/>
        </p:nvSpPr>
        <p:spPr bwMode="auto">
          <a:xfrm>
            <a:off x="2268538" y="0"/>
            <a:ext cx="532765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3200" b="1"/>
              <a:t>SOLID CRANIOPHARYNGIOMA</a:t>
            </a:r>
          </a:p>
        </p:txBody>
      </p:sp>
      <p:sp>
        <p:nvSpPr>
          <p:cNvPr id="86018" name="Line 5"/>
          <p:cNvSpPr>
            <a:spLocks noChangeShapeType="1"/>
          </p:cNvSpPr>
          <p:nvPr/>
        </p:nvSpPr>
        <p:spPr bwMode="auto">
          <a:xfrm>
            <a:off x="3995738" y="692150"/>
            <a:ext cx="0" cy="3603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19" name="Line 7"/>
          <p:cNvSpPr>
            <a:spLocks noChangeShapeType="1"/>
          </p:cNvSpPr>
          <p:nvPr/>
        </p:nvSpPr>
        <p:spPr bwMode="auto">
          <a:xfrm flipH="1">
            <a:off x="971550" y="1052513"/>
            <a:ext cx="30241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20" name="Line 8"/>
          <p:cNvSpPr>
            <a:spLocks noChangeShapeType="1"/>
          </p:cNvSpPr>
          <p:nvPr/>
        </p:nvSpPr>
        <p:spPr bwMode="auto">
          <a:xfrm>
            <a:off x="3995738" y="1052513"/>
            <a:ext cx="29527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21" name="Line 10"/>
          <p:cNvSpPr>
            <a:spLocks noChangeShapeType="1"/>
          </p:cNvSpPr>
          <p:nvPr/>
        </p:nvSpPr>
        <p:spPr bwMode="auto">
          <a:xfrm>
            <a:off x="4427538" y="1052513"/>
            <a:ext cx="0" cy="4318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022" name="Line 11"/>
          <p:cNvSpPr>
            <a:spLocks noChangeShapeType="1"/>
          </p:cNvSpPr>
          <p:nvPr/>
        </p:nvSpPr>
        <p:spPr bwMode="auto">
          <a:xfrm>
            <a:off x="6948488" y="1052513"/>
            <a:ext cx="0" cy="3603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23" name="Line 12"/>
          <p:cNvSpPr>
            <a:spLocks noChangeShapeType="1"/>
          </p:cNvSpPr>
          <p:nvPr/>
        </p:nvSpPr>
        <p:spPr bwMode="auto">
          <a:xfrm>
            <a:off x="4284663" y="1052513"/>
            <a:ext cx="0" cy="3603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24" name="Text Box 13"/>
          <p:cNvSpPr txBox="1">
            <a:spLocks noChangeArrowheads="1"/>
          </p:cNvSpPr>
          <p:nvPr/>
        </p:nvSpPr>
        <p:spPr bwMode="auto">
          <a:xfrm>
            <a:off x="323850" y="1268413"/>
            <a:ext cx="20875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b="1"/>
              <a:t>TOTAL EXCISION</a:t>
            </a:r>
          </a:p>
        </p:txBody>
      </p:sp>
      <p:sp>
        <p:nvSpPr>
          <p:cNvPr id="86025" name="Text Box 14"/>
          <p:cNvSpPr txBox="1">
            <a:spLocks noChangeArrowheads="1"/>
          </p:cNvSpPr>
          <p:nvPr/>
        </p:nvSpPr>
        <p:spPr bwMode="auto">
          <a:xfrm>
            <a:off x="3419475" y="1484313"/>
            <a:ext cx="25209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buFontTx/>
              <a:buChar char="•"/>
            </a:pPr>
            <a:endParaRPr lang="en-US" sz="1400"/>
          </a:p>
        </p:txBody>
      </p:sp>
      <p:sp>
        <p:nvSpPr>
          <p:cNvPr id="86026" name="Text Box 15"/>
          <p:cNvSpPr txBox="1">
            <a:spLocks noChangeArrowheads="1"/>
          </p:cNvSpPr>
          <p:nvPr/>
        </p:nvSpPr>
        <p:spPr bwMode="auto">
          <a:xfrm>
            <a:off x="3276600" y="1484313"/>
            <a:ext cx="29511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b="1"/>
              <a:t>SUB TOTAL EXCISION</a:t>
            </a:r>
          </a:p>
        </p:txBody>
      </p:sp>
      <p:sp>
        <p:nvSpPr>
          <p:cNvPr id="86027" name="Text Box 16"/>
          <p:cNvSpPr txBox="1">
            <a:spLocks noChangeArrowheads="1"/>
          </p:cNvSpPr>
          <p:nvPr/>
        </p:nvSpPr>
        <p:spPr bwMode="auto">
          <a:xfrm>
            <a:off x="6156325" y="1484313"/>
            <a:ext cx="25193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b="1"/>
              <a:t>PARTIAL EXCISION</a:t>
            </a:r>
          </a:p>
        </p:txBody>
      </p:sp>
      <p:sp>
        <p:nvSpPr>
          <p:cNvPr id="86028" name="Text Box 18"/>
          <p:cNvSpPr txBox="1">
            <a:spLocks noChangeArrowheads="1"/>
          </p:cNvSpPr>
          <p:nvPr/>
        </p:nvSpPr>
        <p:spPr bwMode="auto">
          <a:xfrm>
            <a:off x="250825" y="1989138"/>
            <a:ext cx="36004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400"/>
              <a:t>CONTRAST CT AT 6 WEEKS</a:t>
            </a:r>
          </a:p>
        </p:txBody>
      </p:sp>
      <p:sp>
        <p:nvSpPr>
          <p:cNvPr id="86029" name="Line 22"/>
          <p:cNvSpPr>
            <a:spLocks noChangeShapeType="1"/>
          </p:cNvSpPr>
          <p:nvPr/>
        </p:nvSpPr>
        <p:spPr bwMode="auto">
          <a:xfrm>
            <a:off x="2051050" y="2997200"/>
            <a:ext cx="0" cy="2159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030" name="Text Box 27"/>
          <p:cNvSpPr txBox="1">
            <a:spLocks noChangeArrowheads="1"/>
          </p:cNvSpPr>
          <p:nvPr/>
        </p:nvSpPr>
        <p:spPr bwMode="auto">
          <a:xfrm>
            <a:off x="0" y="2492375"/>
            <a:ext cx="19081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400"/>
              <a:t>NO TUMOUR</a:t>
            </a:r>
          </a:p>
        </p:txBody>
      </p:sp>
      <p:sp>
        <p:nvSpPr>
          <p:cNvPr id="86031" name="Text Box 28"/>
          <p:cNvSpPr txBox="1">
            <a:spLocks noChangeArrowheads="1"/>
          </p:cNvSpPr>
          <p:nvPr/>
        </p:nvSpPr>
        <p:spPr bwMode="auto">
          <a:xfrm>
            <a:off x="1547813" y="3357563"/>
            <a:ext cx="18716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buFontTx/>
              <a:buChar char="•"/>
            </a:pPr>
            <a:endParaRPr lang="en-US" sz="1400"/>
          </a:p>
        </p:txBody>
      </p:sp>
      <p:sp>
        <p:nvSpPr>
          <p:cNvPr id="86032" name="Text Box 29"/>
          <p:cNvSpPr txBox="1">
            <a:spLocks noChangeArrowheads="1"/>
          </p:cNvSpPr>
          <p:nvPr/>
        </p:nvSpPr>
        <p:spPr bwMode="auto">
          <a:xfrm>
            <a:off x="1331913" y="2565400"/>
            <a:ext cx="2879725" cy="119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a:t>CALCIFIED </a:t>
            </a:r>
          </a:p>
          <a:p>
            <a:pPr eaLnBrk="1" hangingPunct="1">
              <a:spcBef>
                <a:spcPct val="50000"/>
              </a:spcBef>
            </a:pPr>
            <a:r>
              <a:rPr lang="en-US" sz="1800"/>
              <a:t>RESIDUAL </a:t>
            </a:r>
          </a:p>
          <a:p>
            <a:pPr eaLnBrk="1" hangingPunct="1">
              <a:spcBef>
                <a:spcPct val="50000"/>
              </a:spcBef>
            </a:pPr>
            <a:r>
              <a:rPr lang="en-US" sz="1800"/>
              <a:t>TUMOUR</a:t>
            </a:r>
          </a:p>
        </p:txBody>
      </p:sp>
      <p:sp>
        <p:nvSpPr>
          <p:cNvPr id="86033" name="Text Box 31"/>
          <p:cNvSpPr txBox="1">
            <a:spLocks noChangeArrowheads="1"/>
          </p:cNvSpPr>
          <p:nvPr/>
        </p:nvSpPr>
        <p:spPr bwMode="auto">
          <a:xfrm>
            <a:off x="3276600" y="2565400"/>
            <a:ext cx="1684338"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20000"/>
              </a:spcBef>
            </a:pPr>
            <a:r>
              <a:rPr lang="en-US" sz="1400"/>
              <a:t>ENHANCING</a:t>
            </a:r>
          </a:p>
          <a:p>
            <a:pPr eaLnBrk="1" hangingPunct="1">
              <a:spcBef>
                <a:spcPct val="20000"/>
              </a:spcBef>
            </a:pPr>
            <a:r>
              <a:rPr lang="en-US" sz="1400"/>
              <a:t> RESIDUAL </a:t>
            </a:r>
          </a:p>
          <a:p>
            <a:pPr eaLnBrk="1" hangingPunct="1">
              <a:spcBef>
                <a:spcPct val="20000"/>
              </a:spcBef>
            </a:pPr>
            <a:r>
              <a:rPr lang="en-US" sz="1400"/>
              <a:t>TUMOUR</a:t>
            </a:r>
          </a:p>
        </p:txBody>
      </p:sp>
      <p:sp>
        <p:nvSpPr>
          <p:cNvPr id="86034" name="Line 32"/>
          <p:cNvSpPr>
            <a:spLocks noChangeShapeType="1"/>
          </p:cNvSpPr>
          <p:nvPr/>
        </p:nvSpPr>
        <p:spPr bwMode="auto">
          <a:xfrm>
            <a:off x="5003800" y="1916113"/>
            <a:ext cx="0"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35" name="Line 33"/>
          <p:cNvSpPr>
            <a:spLocks noChangeShapeType="1"/>
          </p:cNvSpPr>
          <p:nvPr/>
        </p:nvSpPr>
        <p:spPr bwMode="auto">
          <a:xfrm>
            <a:off x="5003800" y="2349500"/>
            <a:ext cx="22320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36" name="Line 37"/>
          <p:cNvSpPr>
            <a:spLocks noChangeShapeType="1"/>
          </p:cNvSpPr>
          <p:nvPr/>
        </p:nvSpPr>
        <p:spPr bwMode="auto">
          <a:xfrm>
            <a:off x="7235825" y="1844675"/>
            <a:ext cx="0" cy="5048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37" name="Text Box 39"/>
          <p:cNvSpPr txBox="1">
            <a:spLocks noChangeArrowheads="1"/>
          </p:cNvSpPr>
          <p:nvPr/>
        </p:nvSpPr>
        <p:spPr bwMode="auto">
          <a:xfrm>
            <a:off x="5795963" y="2636838"/>
            <a:ext cx="22320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400"/>
              <a:t>RADIOTHERAPY</a:t>
            </a:r>
          </a:p>
        </p:txBody>
      </p:sp>
      <p:sp>
        <p:nvSpPr>
          <p:cNvPr id="86038" name="Text Box 41"/>
          <p:cNvSpPr txBox="1">
            <a:spLocks noChangeArrowheads="1"/>
          </p:cNvSpPr>
          <p:nvPr/>
        </p:nvSpPr>
        <p:spPr bwMode="auto">
          <a:xfrm>
            <a:off x="6156325" y="4005263"/>
            <a:ext cx="23034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buFontTx/>
              <a:buChar char="•"/>
            </a:pPr>
            <a:endParaRPr lang="en-US" sz="1400"/>
          </a:p>
        </p:txBody>
      </p:sp>
      <p:sp>
        <p:nvSpPr>
          <p:cNvPr id="86039" name="Text Box 42"/>
          <p:cNvSpPr txBox="1">
            <a:spLocks noChangeArrowheads="1"/>
          </p:cNvSpPr>
          <p:nvPr/>
        </p:nvSpPr>
        <p:spPr bwMode="auto">
          <a:xfrm>
            <a:off x="5795963" y="3068638"/>
            <a:ext cx="2305050" cy="62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400"/>
              <a:t>SYMPTOMATIC</a:t>
            </a:r>
          </a:p>
          <a:p>
            <a:pPr eaLnBrk="1" hangingPunct="1">
              <a:spcBef>
                <a:spcPct val="50000"/>
              </a:spcBef>
            </a:pPr>
            <a:r>
              <a:rPr lang="en-US" sz="1400"/>
              <a:t>RECURRENCE</a:t>
            </a:r>
          </a:p>
        </p:txBody>
      </p:sp>
      <p:sp>
        <p:nvSpPr>
          <p:cNvPr id="86040" name="Line 43"/>
          <p:cNvSpPr>
            <a:spLocks noChangeShapeType="1"/>
          </p:cNvSpPr>
          <p:nvPr/>
        </p:nvSpPr>
        <p:spPr bwMode="auto">
          <a:xfrm>
            <a:off x="1835150" y="3500438"/>
            <a:ext cx="0" cy="5032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41" name="Line 45"/>
          <p:cNvSpPr>
            <a:spLocks noChangeShapeType="1"/>
          </p:cNvSpPr>
          <p:nvPr/>
        </p:nvSpPr>
        <p:spPr bwMode="auto">
          <a:xfrm flipH="1">
            <a:off x="1187450" y="4076700"/>
            <a:ext cx="7207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42" name="Line 48"/>
          <p:cNvSpPr>
            <a:spLocks noChangeShapeType="1"/>
          </p:cNvSpPr>
          <p:nvPr/>
        </p:nvSpPr>
        <p:spPr bwMode="auto">
          <a:xfrm>
            <a:off x="1258888" y="4076700"/>
            <a:ext cx="172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43" name="Line 49"/>
          <p:cNvSpPr>
            <a:spLocks noChangeShapeType="1"/>
          </p:cNvSpPr>
          <p:nvPr/>
        </p:nvSpPr>
        <p:spPr bwMode="auto">
          <a:xfrm>
            <a:off x="1187450" y="4076700"/>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44" name="Line 50"/>
          <p:cNvSpPr>
            <a:spLocks noChangeShapeType="1"/>
          </p:cNvSpPr>
          <p:nvPr/>
        </p:nvSpPr>
        <p:spPr bwMode="auto">
          <a:xfrm>
            <a:off x="2987675" y="4076700"/>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45" name="Text Box 51"/>
          <p:cNvSpPr txBox="1">
            <a:spLocks noChangeArrowheads="1"/>
          </p:cNvSpPr>
          <p:nvPr/>
        </p:nvSpPr>
        <p:spPr bwMode="auto">
          <a:xfrm>
            <a:off x="250825" y="4365625"/>
            <a:ext cx="2089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a:t>OBSERVATION</a:t>
            </a:r>
          </a:p>
        </p:txBody>
      </p:sp>
      <p:sp>
        <p:nvSpPr>
          <p:cNvPr id="86046" name="Text Box 53"/>
          <p:cNvSpPr txBox="1">
            <a:spLocks noChangeArrowheads="1"/>
          </p:cNvSpPr>
          <p:nvPr/>
        </p:nvSpPr>
        <p:spPr bwMode="auto">
          <a:xfrm>
            <a:off x="2555875" y="4365625"/>
            <a:ext cx="1871663"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a:t>REPEAT</a:t>
            </a:r>
          </a:p>
          <a:p>
            <a:pPr eaLnBrk="1" hangingPunct="1">
              <a:spcBef>
                <a:spcPct val="50000"/>
              </a:spcBef>
            </a:pPr>
            <a:r>
              <a:rPr lang="en-US" sz="1800"/>
              <a:t>SURGERY</a:t>
            </a:r>
          </a:p>
        </p:txBody>
      </p:sp>
      <p:sp>
        <p:nvSpPr>
          <p:cNvPr id="86047" name="Line 56"/>
          <p:cNvSpPr>
            <a:spLocks noChangeShapeType="1"/>
          </p:cNvSpPr>
          <p:nvPr/>
        </p:nvSpPr>
        <p:spPr bwMode="auto">
          <a:xfrm>
            <a:off x="971550" y="1052513"/>
            <a:ext cx="0" cy="1444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48" name="Line 57"/>
          <p:cNvSpPr>
            <a:spLocks noChangeShapeType="1"/>
          </p:cNvSpPr>
          <p:nvPr/>
        </p:nvSpPr>
        <p:spPr bwMode="auto">
          <a:xfrm>
            <a:off x="971550" y="1628775"/>
            <a:ext cx="0" cy="3603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49" name="Line 58"/>
          <p:cNvSpPr>
            <a:spLocks noChangeShapeType="1"/>
          </p:cNvSpPr>
          <p:nvPr/>
        </p:nvSpPr>
        <p:spPr bwMode="auto">
          <a:xfrm>
            <a:off x="323850" y="2349500"/>
            <a:ext cx="33115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50" name="Line 59"/>
          <p:cNvSpPr>
            <a:spLocks noChangeShapeType="1"/>
          </p:cNvSpPr>
          <p:nvPr/>
        </p:nvSpPr>
        <p:spPr bwMode="auto">
          <a:xfrm>
            <a:off x="1908175" y="2349500"/>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51" name="Line 60"/>
          <p:cNvSpPr>
            <a:spLocks noChangeShapeType="1"/>
          </p:cNvSpPr>
          <p:nvPr/>
        </p:nvSpPr>
        <p:spPr bwMode="auto">
          <a:xfrm>
            <a:off x="323850" y="2349500"/>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52" name="Line 61"/>
          <p:cNvSpPr>
            <a:spLocks noChangeShapeType="1"/>
          </p:cNvSpPr>
          <p:nvPr/>
        </p:nvSpPr>
        <p:spPr bwMode="auto">
          <a:xfrm>
            <a:off x="3635375" y="2349500"/>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53" name="Line 62"/>
          <p:cNvSpPr>
            <a:spLocks noChangeShapeType="1"/>
          </p:cNvSpPr>
          <p:nvPr/>
        </p:nvSpPr>
        <p:spPr bwMode="auto">
          <a:xfrm>
            <a:off x="1187450" y="4652963"/>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54" name="Text Box 63"/>
          <p:cNvSpPr txBox="1">
            <a:spLocks noChangeArrowheads="1"/>
          </p:cNvSpPr>
          <p:nvPr/>
        </p:nvSpPr>
        <p:spPr bwMode="auto">
          <a:xfrm>
            <a:off x="250825" y="4941888"/>
            <a:ext cx="23764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a:t>? RADIOTHERAPY</a:t>
            </a:r>
          </a:p>
        </p:txBody>
      </p:sp>
      <p:sp>
        <p:nvSpPr>
          <p:cNvPr id="86055" name="Line 64"/>
          <p:cNvSpPr>
            <a:spLocks noChangeShapeType="1"/>
          </p:cNvSpPr>
          <p:nvPr/>
        </p:nvSpPr>
        <p:spPr bwMode="auto">
          <a:xfrm>
            <a:off x="1187450" y="5229225"/>
            <a:ext cx="0" cy="2873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56" name="Text Box 65"/>
          <p:cNvSpPr txBox="1">
            <a:spLocks noChangeArrowheads="1"/>
          </p:cNvSpPr>
          <p:nvPr/>
        </p:nvSpPr>
        <p:spPr bwMode="auto">
          <a:xfrm>
            <a:off x="755650" y="5445125"/>
            <a:ext cx="23764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a:t>INCREASE IN SIZE</a:t>
            </a:r>
          </a:p>
        </p:txBody>
      </p:sp>
      <p:sp>
        <p:nvSpPr>
          <p:cNvPr id="86057" name="Line 67"/>
          <p:cNvSpPr>
            <a:spLocks noChangeShapeType="1"/>
          </p:cNvSpPr>
          <p:nvPr/>
        </p:nvSpPr>
        <p:spPr bwMode="auto">
          <a:xfrm>
            <a:off x="1835150" y="5734050"/>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58" name="Line 68"/>
          <p:cNvSpPr>
            <a:spLocks noChangeShapeType="1"/>
          </p:cNvSpPr>
          <p:nvPr/>
        </p:nvSpPr>
        <p:spPr bwMode="auto">
          <a:xfrm>
            <a:off x="1403350" y="5949950"/>
            <a:ext cx="13684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59" name="Line 69"/>
          <p:cNvSpPr>
            <a:spLocks noChangeShapeType="1"/>
          </p:cNvSpPr>
          <p:nvPr/>
        </p:nvSpPr>
        <p:spPr bwMode="auto">
          <a:xfrm>
            <a:off x="1403350" y="5949950"/>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60" name="Line 70"/>
          <p:cNvSpPr>
            <a:spLocks noChangeShapeType="1"/>
          </p:cNvSpPr>
          <p:nvPr/>
        </p:nvSpPr>
        <p:spPr bwMode="auto">
          <a:xfrm>
            <a:off x="2771775" y="5949950"/>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61" name="Text Box 71"/>
          <p:cNvSpPr txBox="1">
            <a:spLocks noChangeArrowheads="1"/>
          </p:cNvSpPr>
          <p:nvPr/>
        </p:nvSpPr>
        <p:spPr bwMode="auto">
          <a:xfrm>
            <a:off x="1239838" y="6092825"/>
            <a:ext cx="6683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20000"/>
              </a:spcBef>
            </a:pPr>
            <a:endParaRPr lang="en-US" sz="1800"/>
          </a:p>
        </p:txBody>
      </p:sp>
      <p:sp>
        <p:nvSpPr>
          <p:cNvPr id="86062" name="Text Box 73"/>
          <p:cNvSpPr txBox="1">
            <a:spLocks noChangeArrowheads="1"/>
          </p:cNvSpPr>
          <p:nvPr/>
        </p:nvSpPr>
        <p:spPr bwMode="auto">
          <a:xfrm>
            <a:off x="250825" y="6161088"/>
            <a:ext cx="3817938" cy="696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20000"/>
              </a:spcBef>
            </a:pPr>
            <a:r>
              <a:rPr lang="en-US" sz="1800"/>
              <a:t>REPEAT</a:t>
            </a:r>
          </a:p>
          <a:p>
            <a:pPr eaLnBrk="1" hangingPunct="1">
              <a:spcBef>
                <a:spcPct val="20000"/>
              </a:spcBef>
            </a:pPr>
            <a:r>
              <a:rPr lang="en-US" sz="1800"/>
              <a:t>SURGERY</a:t>
            </a:r>
          </a:p>
        </p:txBody>
      </p:sp>
      <p:sp>
        <p:nvSpPr>
          <p:cNvPr id="86063" name="Text Box 74"/>
          <p:cNvSpPr txBox="1">
            <a:spLocks noChangeArrowheads="1"/>
          </p:cNvSpPr>
          <p:nvPr/>
        </p:nvSpPr>
        <p:spPr bwMode="auto">
          <a:xfrm>
            <a:off x="2124075" y="6092825"/>
            <a:ext cx="18002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endParaRPr lang="en-US" sz="3200"/>
          </a:p>
        </p:txBody>
      </p:sp>
      <p:sp>
        <p:nvSpPr>
          <p:cNvPr id="86064" name="Text Box 76"/>
          <p:cNvSpPr txBox="1">
            <a:spLocks noChangeArrowheads="1"/>
          </p:cNvSpPr>
          <p:nvPr/>
        </p:nvSpPr>
        <p:spPr bwMode="auto">
          <a:xfrm>
            <a:off x="2339975" y="6165850"/>
            <a:ext cx="20875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20000"/>
              </a:spcBef>
            </a:pPr>
            <a:endParaRPr lang="en-US" sz="1800"/>
          </a:p>
        </p:txBody>
      </p:sp>
      <p:sp>
        <p:nvSpPr>
          <p:cNvPr id="86065" name="Text Box 77"/>
          <p:cNvSpPr txBox="1">
            <a:spLocks noChangeArrowheads="1"/>
          </p:cNvSpPr>
          <p:nvPr/>
        </p:nvSpPr>
        <p:spPr bwMode="auto">
          <a:xfrm>
            <a:off x="2484438" y="6226175"/>
            <a:ext cx="23034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a:t>RADIOTHERAPY</a:t>
            </a:r>
          </a:p>
        </p:txBody>
      </p:sp>
      <p:sp>
        <p:nvSpPr>
          <p:cNvPr id="86066" name="Line 79"/>
          <p:cNvSpPr>
            <a:spLocks noChangeShapeType="1"/>
          </p:cNvSpPr>
          <p:nvPr/>
        </p:nvSpPr>
        <p:spPr bwMode="auto">
          <a:xfrm>
            <a:off x="6156325" y="2349500"/>
            <a:ext cx="0" cy="2873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67" name="Line 81"/>
          <p:cNvSpPr>
            <a:spLocks noChangeShapeType="1"/>
          </p:cNvSpPr>
          <p:nvPr/>
        </p:nvSpPr>
        <p:spPr bwMode="auto">
          <a:xfrm>
            <a:off x="6372225" y="3716338"/>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68" name="Line 84"/>
          <p:cNvSpPr>
            <a:spLocks noChangeShapeType="1"/>
          </p:cNvSpPr>
          <p:nvPr/>
        </p:nvSpPr>
        <p:spPr bwMode="auto">
          <a:xfrm>
            <a:off x="6443663" y="2852738"/>
            <a:ext cx="0" cy="14446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069" name="Line 85"/>
          <p:cNvSpPr>
            <a:spLocks noChangeShapeType="1"/>
          </p:cNvSpPr>
          <p:nvPr/>
        </p:nvSpPr>
        <p:spPr bwMode="auto">
          <a:xfrm>
            <a:off x="6443663" y="2924175"/>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70" name="Line 86"/>
          <p:cNvSpPr>
            <a:spLocks noChangeShapeType="1"/>
          </p:cNvSpPr>
          <p:nvPr/>
        </p:nvSpPr>
        <p:spPr bwMode="auto">
          <a:xfrm>
            <a:off x="5795963" y="4005263"/>
            <a:ext cx="13684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71" name="Line 88"/>
          <p:cNvSpPr>
            <a:spLocks noChangeShapeType="1"/>
          </p:cNvSpPr>
          <p:nvPr/>
        </p:nvSpPr>
        <p:spPr bwMode="auto">
          <a:xfrm>
            <a:off x="3563938" y="4005263"/>
            <a:ext cx="15843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72" name="Line 89"/>
          <p:cNvSpPr>
            <a:spLocks noChangeShapeType="1"/>
          </p:cNvSpPr>
          <p:nvPr/>
        </p:nvSpPr>
        <p:spPr bwMode="auto">
          <a:xfrm>
            <a:off x="3563938" y="4005263"/>
            <a:ext cx="0" cy="3603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73" name="Line 95"/>
          <p:cNvSpPr>
            <a:spLocks noChangeShapeType="1"/>
          </p:cNvSpPr>
          <p:nvPr/>
        </p:nvSpPr>
        <p:spPr bwMode="auto">
          <a:xfrm>
            <a:off x="5148263" y="40052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74" name="Line 96"/>
          <p:cNvSpPr>
            <a:spLocks noChangeShapeType="1"/>
          </p:cNvSpPr>
          <p:nvPr/>
        </p:nvSpPr>
        <p:spPr bwMode="auto">
          <a:xfrm>
            <a:off x="5795963" y="40052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75" name="Line 98"/>
          <p:cNvSpPr>
            <a:spLocks noChangeShapeType="1"/>
          </p:cNvSpPr>
          <p:nvPr/>
        </p:nvSpPr>
        <p:spPr bwMode="auto">
          <a:xfrm>
            <a:off x="7164388" y="4005263"/>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76" name="Text Box 99"/>
          <p:cNvSpPr txBox="1">
            <a:spLocks noChangeArrowheads="1"/>
          </p:cNvSpPr>
          <p:nvPr/>
        </p:nvSpPr>
        <p:spPr bwMode="auto">
          <a:xfrm>
            <a:off x="5003800" y="4581525"/>
            <a:ext cx="108108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buFontTx/>
              <a:buChar char="•"/>
            </a:pPr>
            <a:endParaRPr lang="en-US" sz="3200"/>
          </a:p>
        </p:txBody>
      </p:sp>
      <p:sp>
        <p:nvSpPr>
          <p:cNvPr id="86077" name="Text Box 100"/>
          <p:cNvSpPr txBox="1">
            <a:spLocks noChangeArrowheads="1"/>
          </p:cNvSpPr>
          <p:nvPr/>
        </p:nvSpPr>
        <p:spPr bwMode="auto">
          <a:xfrm>
            <a:off x="4284663" y="4437063"/>
            <a:ext cx="374332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a:t>RADIOTHERAPY</a:t>
            </a:r>
          </a:p>
          <a:p>
            <a:pPr eaLnBrk="1" hangingPunct="1">
              <a:spcBef>
                <a:spcPct val="50000"/>
              </a:spcBef>
            </a:pPr>
            <a:endParaRPr lang="en-US" sz="1800"/>
          </a:p>
        </p:txBody>
      </p:sp>
      <p:sp>
        <p:nvSpPr>
          <p:cNvPr id="86078" name="Text Box 101"/>
          <p:cNvSpPr txBox="1">
            <a:spLocks noChangeArrowheads="1"/>
          </p:cNvSpPr>
          <p:nvPr/>
        </p:nvSpPr>
        <p:spPr bwMode="auto">
          <a:xfrm>
            <a:off x="6588125" y="4508500"/>
            <a:ext cx="2087563" cy="1109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20000"/>
              </a:spcBef>
            </a:pPr>
            <a:r>
              <a:rPr lang="en-US" sz="1800"/>
              <a:t>REPEAT</a:t>
            </a:r>
          </a:p>
          <a:p>
            <a:pPr eaLnBrk="1" hangingPunct="1">
              <a:spcBef>
                <a:spcPct val="20000"/>
              </a:spcBef>
            </a:pPr>
            <a:r>
              <a:rPr lang="en-US" sz="1800"/>
              <a:t>SURGERY</a:t>
            </a:r>
          </a:p>
          <a:p>
            <a:pPr eaLnBrk="1" hangingPunct="1">
              <a:spcBef>
                <a:spcPct val="50000"/>
              </a:spcBef>
            </a:pPr>
            <a:endParaRPr lang="en-US" sz="1800"/>
          </a:p>
        </p:txBody>
      </p:sp>
      <p:sp>
        <p:nvSpPr>
          <p:cNvPr id="86079" name="Line 105"/>
          <p:cNvSpPr>
            <a:spLocks noChangeShapeType="1"/>
          </p:cNvSpPr>
          <p:nvPr/>
        </p:nvSpPr>
        <p:spPr bwMode="auto">
          <a:xfrm>
            <a:off x="7235825" y="5157788"/>
            <a:ext cx="0" cy="5032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80" name="Text Box 106"/>
          <p:cNvSpPr txBox="1">
            <a:spLocks noChangeArrowheads="1"/>
          </p:cNvSpPr>
          <p:nvPr/>
        </p:nvSpPr>
        <p:spPr bwMode="auto">
          <a:xfrm>
            <a:off x="6443663" y="5665788"/>
            <a:ext cx="2700337" cy="119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a:t>REPEAT</a:t>
            </a:r>
          </a:p>
          <a:p>
            <a:pPr eaLnBrk="1" hangingPunct="1">
              <a:spcBef>
                <a:spcPct val="50000"/>
              </a:spcBef>
            </a:pPr>
            <a:r>
              <a:rPr lang="en-US" sz="1800"/>
              <a:t>RADIOTHERAPY </a:t>
            </a:r>
          </a:p>
          <a:p>
            <a:pPr eaLnBrk="1" hangingPunct="1">
              <a:spcBef>
                <a:spcPct val="50000"/>
              </a:spcBef>
            </a:pPr>
            <a:r>
              <a:rPr lang="en-US" sz="1800"/>
              <a:t>IF PERMISSIBLE</a:t>
            </a:r>
          </a:p>
        </p:txBody>
      </p:sp>
      <p:sp>
        <p:nvSpPr>
          <p:cNvPr id="86081" name="Line 107"/>
          <p:cNvSpPr>
            <a:spLocks noChangeShapeType="1"/>
          </p:cNvSpPr>
          <p:nvPr/>
        </p:nvSpPr>
        <p:spPr bwMode="auto">
          <a:xfrm>
            <a:off x="3635375" y="3357563"/>
            <a:ext cx="1081088" cy="647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Text Box 4"/>
          <p:cNvSpPr txBox="1">
            <a:spLocks noChangeArrowheads="1"/>
          </p:cNvSpPr>
          <p:nvPr/>
        </p:nvSpPr>
        <p:spPr bwMode="auto">
          <a:xfrm>
            <a:off x="2411413" y="0"/>
            <a:ext cx="43211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b="1"/>
              <a:t>MIXED CRANIOPHARYNGIOMA</a:t>
            </a:r>
          </a:p>
        </p:txBody>
      </p:sp>
      <p:sp>
        <p:nvSpPr>
          <p:cNvPr id="87042" name="Line 5"/>
          <p:cNvSpPr>
            <a:spLocks noChangeShapeType="1"/>
          </p:cNvSpPr>
          <p:nvPr/>
        </p:nvSpPr>
        <p:spPr bwMode="auto">
          <a:xfrm>
            <a:off x="1116013" y="692150"/>
            <a:ext cx="64801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43" name="Line 6"/>
          <p:cNvSpPr>
            <a:spLocks noChangeShapeType="1"/>
          </p:cNvSpPr>
          <p:nvPr/>
        </p:nvSpPr>
        <p:spPr bwMode="auto">
          <a:xfrm>
            <a:off x="1116013" y="692150"/>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44" name="Line 9"/>
          <p:cNvSpPr>
            <a:spLocks noChangeShapeType="1"/>
          </p:cNvSpPr>
          <p:nvPr/>
        </p:nvSpPr>
        <p:spPr bwMode="auto">
          <a:xfrm>
            <a:off x="7596188" y="692150"/>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45" name="Line 10"/>
          <p:cNvSpPr>
            <a:spLocks noChangeShapeType="1"/>
          </p:cNvSpPr>
          <p:nvPr/>
        </p:nvSpPr>
        <p:spPr bwMode="auto">
          <a:xfrm>
            <a:off x="4211638" y="692150"/>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46" name="Text Box 11"/>
          <p:cNvSpPr txBox="1">
            <a:spLocks noChangeArrowheads="1"/>
          </p:cNvSpPr>
          <p:nvPr/>
        </p:nvSpPr>
        <p:spPr bwMode="auto">
          <a:xfrm>
            <a:off x="0" y="981075"/>
            <a:ext cx="24479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b="1"/>
              <a:t>TOTAL EXCISION</a:t>
            </a:r>
          </a:p>
        </p:txBody>
      </p:sp>
      <p:sp>
        <p:nvSpPr>
          <p:cNvPr id="87047" name="Text Box 12"/>
          <p:cNvSpPr txBox="1">
            <a:spLocks noChangeArrowheads="1"/>
          </p:cNvSpPr>
          <p:nvPr/>
        </p:nvSpPr>
        <p:spPr bwMode="auto">
          <a:xfrm>
            <a:off x="2987675" y="1052513"/>
            <a:ext cx="28082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b="1"/>
              <a:t>SUBTOTAL EXCISION</a:t>
            </a:r>
          </a:p>
        </p:txBody>
      </p:sp>
      <p:sp>
        <p:nvSpPr>
          <p:cNvPr id="87048" name="Text Box 13"/>
          <p:cNvSpPr txBox="1">
            <a:spLocks noChangeArrowheads="1"/>
          </p:cNvSpPr>
          <p:nvPr/>
        </p:nvSpPr>
        <p:spPr bwMode="auto">
          <a:xfrm>
            <a:off x="6227763" y="981075"/>
            <a:ext cx="2376487"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b="1"/>
              <a:t>CYST DRAINAGE+</a:t>
            </a:r>
          </a:p>
          <a:p>
            <a:pPr eaLnBrk="1" hangingPunct="1">
              <a:spcBef>
                <a:spcPct val="50000"/>
              </a:spcBef>
            </a:pPr>
            <a:r>
              <a:rPr lang="en-US" sz="1800" b="1"/>
              <a:t>PARTIAL EXCISION</a:t>
            </a:r>
          </a:p>
        </p:txBody>
      </p:sp>
      <p:sp>
        <p:nvSpPr>
          <p:cNvPr id="87049" name="Line 14"/>
          <p:cNvSpPr>
            <a:spLocks noChangeShapeType="1"/>
          </p:cNvSpPr>
          <p:nvPr/>
        </p:nvSpPr>
        <p:spPr bwMode="auto">
          <a:xfrm>
            <a:off x="4211638" y="1341438"/>
            <a:ext cx="0" cy="7191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50" name="Line 16"/>
          <p:cNvSpPr>
            <a:spLocks noChangeShapeType="1"/>
          </p:cNvSpPr>
          <p:nvPr/>
        </p:nvSpPr>
        <p:spPr bwMode="auto">
          <a:xfrm>
            <a:off x="4211638" y="2060575"/>
            <a:ext cx="29527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51" name="Line 17"/>
          <p:cNvSpPr>
            <a:spLocks noChangeShapeType="1"/>
          </p:cNvSpPr>
          <p:nvPr/>
        </p:nvSpPr>
        <p:spPr bwMode="auto">
          <a:xfrm>
            <a:off x="7164388" y="1700213"/>
            <a:ext cx="0" cy="3603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52" name="Text Box 19"/>
          <p:cNvSpPr txBox="1">
            <a:spLocks noChangeArrowheads="1"/>
          </p:cNvSpPr>
          <p:nvPr/>
        </p:nvSpPr>
        <p:spPr bwMode="auto">
          <a:xfrm>
            <a:off x="6011863" y="2349500"/>
            <a:ext cx="24479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a:t>RADIOTHERAPY</a:t>
            </a:r>
          </a:p>
        </p:txBody>
      </p:sp>
      <p:sp>
        <p:nvSpPr>
          <p:cNvPr id="87053" name="Text Box 20"/>
          <p:cNvSpPr txBox="1">
            <a:spLocks noChangeArrowheads="1"/>
          </p:cNvSpPr>
          <p:nvPr/>
        </p:nvSpPr>
        <p:spPr bwMode="auto">
          <a:xfrm>
            <a:off x="6372225" y="2997200"/>
            <a:ext cx="2374900" cy="1109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20000"/>
              </a:spcBef>
            </a:pPr>
            <a:r>
              <a:rPr lang="en-US" sz="1800"/>
              <a:t>SYMPTOMATIC</a:t>
            </a:r>
          </a:p>
          <a:p>
            <a:pPr eaLnBrk="1" hangingPunct="1">
              <a:spcBef>
                <a:spcPct val="20000"/>
              </a:spcBef>
            </a:pPr>
            <a:r>
              <a:rPr lang="en-US" sz="1800"/>
              <a:t>RECURRENCE</a:t>
            </a:r>
          </a:p>
          <a:p>
            <a:pPr eaLnBrk="1" hangingPunct="1">
              <a:spcBef>
                <a:spcPct val="50000"/>
              </a:spcBef>
            </a:pPr>
            <a:endParaRPr lang="en-US" sz="1800"/>
          </a:p>
        </p:txBody>
      </p:sp>
      <p:sp>
        <p:nvSpPr>
          <p:cNvPr id="87054" name="Text Box 21"/>
          <p:cNvSpPr txBox="1">
            <a:spLocks noChangeArrowheads="1"/>
          </p:cNvSpPr>
          <p:nvPr/>
        </p:nvSpPr>
        <p:spPr bwMode="auto">
          <a:xfrm>
            <a:off x="250825" y="1628775"/>
            <a:ext cx="36734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a:t>CONTRAST CT AT 6 WEEKS</a:t>
            </a:r>
          </a:p>
        </p:txBody>
      </p:sp>
      <p:sp>
        <p:nvSpPr>
          <p:cNvPr id="87055" name="Line 22"/>
          <p:cNvSpPr>
            <a:spLocks noChangeShapeType="1"/>
          </p:cNvSpPr>
          <p:nvPr/>
        </p:nvSpPr>
        <p:spPr bwMode="auto">
          <a:xfrm>
            <a:off x="395288" y="1989138"/>
            <a:ext cx="33131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56" name="Line 24"/>
          <p:cNvSpPr>
            <a:spLocks noChangeShapeType="1"/>
          </p:cNvSpPr>
          <p:nvPr/>
        </p:nvSpPr>
        <p:spPr bwMode="auto">
          <a:xfrm>
            <a:off x="395288" y="1989138"/>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57" name="Line 25"/>
          <p:cNvSpPr>
            <a:spLocks noChangeShapeType="1"/>
          </p:cNvSpPr>
          <p:nvPr/>
        </p:nvSpPr>
        <p:spPr bwMode="auto">
          <a:xfrm>
            <a:off x="3708400" y="2060575"/>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58" name="Line 27"/>
          <p:cNvSpPr>
            <a:spLocks noChangeShapeType="1"/>
          </p:cNvSpPr>
          <p:nvPr/>
        </p:nvSpPr>
        <p:spPr bwMode="auto">
          <a:xfrm>
            <a:off x="1908175" y="2420938"/>
            <a:ext cx="0" cy="14446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059" name="Line 28"/>
          <p:cNvSpPr>
            <a:spLocks noChangeShapeType="1"/>
          </p:cNvSpPr>
          <p:nvPr/>
        </p:nvSpPr>
        <p:spPr bwMode="auto">
          <a:xfrm>
            <a:off x="2051050" y="1989138"/>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60" name="Text Box 29"/>
          <p:cNvSpPr txBox="1">
            <a:spLocks noChangeArrowheads="1"/>
          </p:cNvSpPr>
          <p:nvPr/>
        </p:nvSpPr>
        <p:spPr bwMode="auto">
          <a:xfrm>
            <a:off x="7092950" y="-579438"/>
            <a:ext cx="10080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buFontTx/>
              <a:buChar char="•"/>
            </a:pPr>
            <a:endParaRPr lang="en-US" sz="3200"/>
          </a:p>
        </p:txBody>
      </p:sp>
      <p:sp>
        <p:nvSpPr>
          <p:cNvPr id="87061" name="Text Box 30"/>
          <p:cNvSpPr txBox="1">
            <a:spLocks noChangeArrowheads="1"/>
          </p:cNvSpPr>
          <p:nvPr/>
        </p:nvSpPr>
        <p:spPr bwMode="auto">
          <a:xfrm>
            <a:off x="0" y="2205038"/>
            <a:ext cx="23764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a:t>NO TUMOUR</a:t>
            </a:r>
          </a:p>
        </p:txBody>
      </p:sp>
      <p:sp>
        <p:nvSpPr>
          <p:cNvPr id="87062" name="Text Box 31"/>
          <p:cNvSpPr txBox="1">
            <a:spLocks noChangeArrowheads="1"/>
          </p:cNvSpPr>
          <p:nvPr/>
        </p:nvSpPr>
        <p:spPr bwMode="auto">
          <a:xfrm>
            <a:off x="1763713" y="2349500"/>
            <a:ext cx="2879725"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20000"/>
              </a:spcBef>
            </a:pPr>
            <a:r>
              <a:rPr lang="en-US" sz="1800"/>
              <a:t>CALCIFIED </a:t>
            </a:r>
          </a:p>
          <a:p>
            <a:pPr eaLnBrk="1" hangingPunct="1">
              <a:spcBef>
                <a:spcPct val="20000"/>
              </a:spcBef>
            </a:pPr>
            <a:r>
              <a:rPr lang="en-US" sz="1800"/>
              <a:t>RESIDUAL </a:t>
            </a:r>
          </a:p>
          <a:p>
            <a:pPr eaLnBrk="1" hangingPunct="1">
              <a:spcBef>
                <a:spcPct val="20000"/>
              </a:spcBef>
            </a:pPr>
            <a:r>
              <a:rPr lang="en-US" sz="1800"/>
              <a:t>TUMOUR</a:t>
            </a:r>
          </a:p>
          <a:p>
            <a:pPr eaLnBrk="1" hangingPunct="1">
              <a:spcBef>
                <a:spcPct val="50000"/>
              </a:spcBef>
            </a:pPr>
            <a:endParaRPr lang="en-US" sz="1800"/>
          </a:p>
        </p:txBody>
      </p:sp>
      <p:sp>
        <p:nvSpPr>
          <p:cNvPr id="87063" name="Text Box 32"/>
          <p:cNvSpPr txBox="1">
            <a:spLocks noChangeArrowheads="1"/>
          </p:cNvSpPr>
          <p:nvPr/>
        </p:nvSpPr>
        <p:spPr bwMode="auto">
          <a:xfrm>
            <a:off x="3203575" y="2420938"/>
            <a:ext cx="2447925" cy="143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20000"/>
              </a:spcBef>
            </a:pPr>
            <a:r>
              <a:rPr lang="en-US" sz="1800"/>
              <a:t>ENHANCING</a:t>
            </a:r>
          </a:p>
          <a:p>
            <a:pPr eaLnBrk="1" hangingPunct="1">
              <a:spcBef>
                <a:spcPct val="20000"/>
              </a:spcBef>
            </a:pPr>
            <a:r>
              <a:rPr lang="en-US" sz="1800"/>
              <a:t>RESIDUAL </a:t>
            </a:r>
          </a:p>
          <a:p>
            <a:pPr eaLnBrk="1" hangingPunct="1">
              <a:spcBef>
                <a:spcPct val="20000"/>
              </a:spcBef>
            </a:pPr>
            <a:r>
              <a:rPr lang="en-US" sz="1800"/>
              <a:t>TUMOUR</a:t>
            </a:r>
          </a:p>
          <a:p>
            <a:pPr eaLnBrk="1" hangingPunct="1">
              <a:spcBef>
                <a:spcPct val="50000"/>
              </a:spcBef>
            </a:pPr>
            <a:endParaRPr lang="en-US" sz="1800"/>
          </a:p>
        </p:txBody>
      </p:sp>
      <p:sp>
        <p:nvSpPr>
          <p:cNvPr id="87064" name="Line 33"/>
          <p:cNvSpPr>
            <a:spLocks noChangeShapeType="1"/>
          </p:cNvSpPr>
          <p:nvPr/>
        </p:nvSpPr>
        <p:spPr bwMode="auto">
          <a:xfrm>
            <a:off x="539750" y="2492375"/>
            <a:ext cx="0" cy="12239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65" name="Line 36"/>
          <p:cNvSpPr>
            <a:spLocks noChangeShapeType="1"/>
          </p:cNvSpPr>
          <p:nvPr/>
        </p:nvSpPr>
        <p:spPr bwMode="auto">
          <a:xfrm>
            <a:off x="2411413" y="3284538"/>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66" name="Line 37"/>
          <p:cNvSpPr>
            <a:spLocks noChangeShapeType="1"/>
          </p:cNvSpPr>
          <p:nvPr/>
        </p:nvSpPr>
        <p:spPr bwMode="auto">
          <a:xfrm>
            <a:off x="3924300" y="3357563"/>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67" name="Line 41"/>
          <p:cNvSpPr>
            <a:spLocks noChangeShapeType="1"/>
          </p:cNvSpPr>
          <p:nvPr/>
        </p:nvSpPr>
        <p:spPr bwMode="auto">
          <a:xfrm>
            <a:off x="2124075" y="3573463"/>
            <a:ext cx="6477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68" name="Line 45"/>
          <p:cNvSpPr>
            <a:spLocks noChangeShapeType="1"/>
          </p:cNvSpPr>
          <p:nvPr/>
        </p:nvSpPr>
        <p:spPr bwMode="auto">
          <a:xfrm>
            <a:off x="3779838" y="3573463"/>
            <a:ext cx="7207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69" name="Line 46"/>
          <p:cNvSpPr>
            <a:spLocks noChangeShapeType="1"/>
          </p:cNvSpPr>
          <p:nvPr/>
        </p:nvSpPr>
        <p:spPr bwMode="auto">
          <a:xfrm>
            <a:off x="7092950" y="3573463"/>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70" name="Line 48"/>
          <p:cNvSpPr>
            <a:spLocks noChangeShapeType="1"/>
          </p:cNvSpPr>
          <p:nvPr/>
        </p:nvSpPr>
        <p:spPr bwMode="auto">
          <a:xfrm>
            <a:off x="6372225" y="3860800"/>
            <a:ext cx="18002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71" name="Line 49"/>
          <p:cNvSpPr>
            <a:spLocks noChangeShapeType="1"/>
          </p:cNvSpPr>
          <p:nvPr/>
        </p:nvSpPr>
        <p:spPr bwMode="auto">
          <a:xfrm flipH="1">
            <a:off x="5867400" y="3860800"/>
            <a:ext cx="7207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72" name="Line 50"/>
          <p:cNvSpPr>
            <a:spLocks noChangeShapeType="1"/>
          </p:cNvSpPr>
          <p:nvPr/>
        </p:nvSpPr>
        <p:spPr bwMode="auto">
          <a:xfrm>
            <a:off x="5867400" y="3860800"/>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73" name="Line 51"/>
          <p:cNvSpPr>
            <a:spLocks noChangeShapeType="1"/>
          </p:cNvSpPr>
          <p:nvPr/>
        </p:nvSpPr>
        <p:spPr bwMode="auto">
          <a:xfrm>
            <a:off x="6443663" y="3860800"/>
            <a:ext cx="0" cy="7921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74" name="Line 52"/>
          <p:cNvSpPr>
            <a:spLocks noChangeShapeType="1"/>
          </p:cNvSpPr>
          <p:nvPr/>
        </p:nvSpPr>
        <p:spPr bwMode="auto">
          <a:xfrm>
            <a:off x="7308850" y="3860800"/>
            <a:ext cx="0" cy="7921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75" name="Line 53"/>
          <p:cNvSpPr>
            <a:spLocks noChangeShapeType="1"/>
          </p:cNvSpPr>
          <p:nvPr/>
        </p:nvSpPr>
        <p:spPr bwMode="auto">
          <a:xfrm>
            <a:off x="8101013" y="3860800"/>
            <a:ext cx="0" cy="504825"/>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076" name="Line 54"/>
          <p:cNvSpPr>
            <a:spLocks noChangeShapeType="1"/>
          </p:cNvSpPr>
          <p:nvPr/>
        </p:nvSpPr>
        <p:spPr bwMode="auto">
          <a:xfrm>
            <a:off x="8101013" y="3933825"/>
            <a:ext cx="0" cy="7143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077" name="Line 56"/>
          <p:cNvSpPr>
            <a:spLocks noChangeShapeType="1"/>
          </p:cNvSpPr>
          <p:nvPr/>
        </p:nvSpPr>
        <p:spPr bwMode="auto">
          <a:xfrm>
            <a:off x="8172450" y="3860800"/>
            <a:ext cx="0" cy="720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78" name="Line 64"/>
          <p:cNvSpPr>
            <a:spLocks noChangeShapeType="1"/>
          </p:cNvSpPr>
          <p:nvPr/>
        </p:nvSpPr>
        <p:spPr bwMode="auto">
          <a:xfrm>
            <a:off x="1547813" y="35734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79" name="Line 67"/>
          <p:cNvSpPr>
            <a:spLocks noChangeShapeType="1"/>
          </p:cNvSpPr>
          <p:nvPr/>
        </p:nvSpPr>
        <p:spPr bwMode="auto">
          <a:xfrm>
            <a:off x="2771775" y="35734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80" name="Line 68"/>
          <p:cNvSpPr>
            <a:spLocks noChangeShapeType="1"/>
          </p:cNvSpPr>
          <p:nvPr/>
        </p:nvSpPr>
        <p:spPr bwMode="auto">
          <a:xfrm>
            <a:off x="3779838" y="35734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81" name="Line 71"/>
          <p:cNvSpPr>
            <a:spLocks noChangeShapeType="1"/>
          </p:cNvSpPr>
          <p:nvPr/>
        </p:nvSpPr>
        <p:spPr bwMode="auto">
          <a:xfrm>
            <a:off x="5003800" y="3500438"/>
            <a:ext cx="0"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82" name="Text Box 74"/>
          <p:cNvSpPr txBox="1">
            <a:spLocks noChangeArrowheads="1"/>
          </p:cNvSpPr>
          <p:nvPr/>
        </p:nvSpPr>
        <p:spPr bwMode="auto">
          <a:xfrm>
            <a:off x="250825" y="3860800"/>
            <a:ext cx="19446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a:t>OBSERVATION</a:t>
            </a:r>
          </a:p>
        </p:txBody>
      </p:sp>
      <p:sp>
        <p:nvSpPr>
          <p:cNvPr id="87083" name="Text Box 75"/>
          <p:cNvSpPr txBox="1">
            <a:spLocks noChangeArrowheads="1"/>
          </p:cNvSpPr>
          <p:nvPr/>
        </p:nvSpPr>
        <p:spPr bwMode="auto">
          <a:xfrm>
            <a:off x="2268538" y="3860800"/>
            <a:ext cx="12239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a:t>REPEAT</a:t>
            </a:r>
          </a:p>
        </p:txBody>
      </p:sp>
      <p:sp>
        <p:nvSpPr>
          <p:cNvPr id="87084" name="Text Box 76"/>
          <p:cNvSpPr txBox="1">
            <a:spLocks noChangeArrowheads="1"/>
          </p:cNvSpPr>
          <p:nvPr/>
        </p:nvSpPr>
        <p:spPr bwMode="auto">
          <a:xfrm>
            <a:off x="3203575" y="3860800"/>
            <a:ext cx="14398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a:t> SURGERY</a:t>
            </a:r>
          </a:p>
        </p:txBody>
      </p:sp>
      <p:sp>
        <p:nvSpPr>
          <p:cNvPr id="87085" name="Line 78"/>
          <p:cNvSpPr>
            <a:spLocks noChangeShapeType="1"/>
          </p:cNvSpPr>
          <p:nvPr/>
        </p:nvSpPr>
        <p:spPr bwMode="auto">
          <a:xfrm>
            <a:off x="1547813" y="3573463"/>
            <a:ext cx="86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86" name="Line 79"/>
          <p:cNvSpPr>
            <a:spLocks noChangeShapeType="1"/>
          </p:cNvSpPr>
          <p:nvPr/>
        </p:nvSpPr>
        <p:spPr bwMode="auto">
          <a:xfrm>
            <a:off x="4500563" y="3573463"/>
            <a:ext cx="5032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87" name="Line 80"/>
          <p:cNvSpPr>
            <a:spLocks noChangeShapeType="1"/>
          </p:cNvSpPr>
          <p:nvPr/>
        </p:nvSpPr>
        <p:spPr bwMode="auto">
          <a:xfrm flipV="1">
            <a:off x="5003800" y="3789363"/>
            <a:ext cx="0" cy="6477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088" name="Line 82"/>
          <p:cNvSpPr>
            <a:spLocks noChangeShapeType="1"/>
          </p:cNvSpPr>
          <p:nvPr/>
        </p:nvSpPr>
        <p:spPr bwMode="auto">
          <a:xfrm>
            <a:off x="5003800" y="4005263"/>
            <a:ext cx="0" cy="28733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089" name="Text Box 83"/>
          <p:cNvSpPr txBox="1">
            <a:spLocks noChangeArrowheads="1"/>
          </p:cNvSpPr>
          <p:nvPr/>
        </p:nvSpPr>
        <p:spPr bwMode="auto">
          <a:xfrm>
            <a:off x="4356100" y="4283075"/>
            <a:ext cx="21605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a:t>RADIOTHERAPY</a:t>
            </a:r>
          </a:p>
        </p:txBody>
      </p:sp>
      <p:sp>
        <p:nvSpPr>
          <p:cNvPr id="87090" name="Line 84"/>
          <p:cNvSpPr>
            <a:spLocks noChangeShapeType="1"/>
          </p:cNvSpPr>
          <p:nvPr/>
        </p:nvSpPr>
        <p:spPr bwMode="auto">
          <a:xfrm>
            <a:off x="5003800" y="3860800"/>
            <a:ext cx="0" cy="3603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91" name="Line 85"/>
          <p:cNvSpPr>
            <a:spLocks noChangeShapeType="1"/>
          </p:cNvSpPr>
          <p:nvPr/>
        </p:nvSpPr>
        <p:spPr bwMode="auto">
          <a:xfrm>
            <a:off x="6443663" y="4508500"/>
            <a:ext cx="0" cy="4333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92" name="Line 86"/>
          <p:cNvSpPr>
            <a:spLocks noChangeShapeType="1"/>
          </p:cNvSpPr>
          <p:nvPr/>
        </p:nvSpPr>
        <p:spPr bwMode="auto">
          <a:xfrm>
            <a:off x="7308850" y="4652963"/>
            <a:ext cx="0" cy="1444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93" name="Text Box 87"/>
          <p:cNvSpPr txBox="1">
            <a:spLocks noChangeArrowheads="1"/>
          </p:cNvSpPr>
          <p:nvPr/>
        </p:nvSpPr>
        <p:spPr bwMode="auto">
          <a:xfrm>
            <a:off x="5076825" y="4868863"/>
            <a:ext cx="2303463"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a:t>PREDOMINANTLY</a:t>
            </a:r>
          </a:p>
          <a:p>
            <a:pPr eaLnBrk="1" hangingPunct="1">
              <a:spcBef>
                <a:spcPct val="50000"/>
              </a:spcBef>
            </a:pPr>
            <a:r>
              <a:rPr lang="en-US" sz="1800"/>
              <a:t>CYSTIC</a:t>
            </a:r>
          </a:p>
        </p:txBody>
      </p:sp>
      <p:sp>
        <p:nvSpPr>
          <p:cNvPr id="87094" name="Line 88"/>
          <p:cNvSpPr>
            <a:spLocks noChangeShapeType="1"/>
          </p:cNvSpPr>
          <p:nvPr/>
        </p:nvSpPr>
        <p:spPr bwMode="auto">
          <a:xfrm>
            <a:off x="7308850" y="4581525"/>
            <a:ext cx="0"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95" name="Line 89"/>
          <p:cNvSpPr>
            <a:spLocks noChangeShapeType="1"/>
          </p:cNvSpPr>
          <p:nvPr/>
        </p:nvSpPr>
        <p:spPr bwMode="auto">
          <a:xfrm>
            <a:off x="7308850" y="5084763"/>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96" name="Line 90"/>
          <p:cNvSpPr>
            <a:spLocks noChangeShapeType="1"/>
          </p:cNvSpPr>
          <p:nvPr/>
        </p:nvSpPr>
        <p:spPr bwMode="auto">
          <a:xfrm>
            <a:off x="7308850" y="4941888"/>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97" name="Text Box 91"/>
          <p:cNvSpPr txBox="1">
            <a:spLocks noChangeArrowheads="1"/>
          </p:cNvSpPr>
          <p:nvPr/>
        </p:nvSpPr>
        <p:spPr bwMode="auto">
          <a:xfrm>
            <a:off x="6804025" y="5157788"/>
            <a:ext cx="11525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a:t>SOLID</a:t>
            </a:r>
          </a:p>
        </p:txBody>
      </p:sp>
      <p:sp>
        <p:nvSpPr>
          <p:cNvPr id="87098" name="Text Box 92"/>
          <p:cNvSpPr txBox="1">
            <a:spLocks noChangeArrowheads="1"/>
          </p:cNvSpPr>
          <p:nvPr/>
        </p:nvSpPr>
        <p:spPr bwMode="auto">
          <a:xfrm>
            <a:off x="7812088" y="4652963"/>
            <a:ext cx="9366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a:t>MIXED</a:t>
            </a:r>
          </a:p>
        </p:txBody>
      </p:sp>
      <p:sp>
        <p:nvSpPr>
          <p:cNvPr id="87099" name="Line 93"/>
          <p:cNvSpPr>
            <a:spLocks noChangeShapeType="1"/>
          </p:cNvSpPr>
          <p:nvPr/>
        </p:nvSpPr>
        <p:spPr bwMode="auto">
          <a:xfrm>
            <a:off x="5508625" y="5589588"/>
            <a:ext cx="0" cy="3603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100" name="Line 97"/>
          <p:cNvSpPr>
            <a:spLocks noChangeShapeType="1"/>
          </p:cNvSpPr>
          <p:nvPr/>
        </p:nvSpPr>
        <p:spPr bwMode="auto">
          <a:xfrm>
            <a:off x="7308850" y="5445125"/>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101" name="Line 99"/>
          <p:cNvSpPr>
            <a:spLocks noChangeShapeType="1"/>
          </p:cNvSpPr>
          <p:nvPr/>
        </p:nvSpPr>
        <p:spPr bwMode="auto">
          <a:xfrm>
            <a:off x="7308850" y="5661025"/>
            <a:ext cx="10080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102" name="Line 101"/>
          <p:cNvSpPr>
            <a:spLocks noChangeShapeType="1"/>
          </p:cNvSpPr>
          <p:nvPr/>
        </p:nvSpPr>
        <p:spPr bwMode="auto">
          <a:xfrm>
            <a:off x="8243888" y="4941888"/>
            <a:ext cx="0" cy="7191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103" name="Text Box 102"/>
          <p:cNvSpPr txBox="1">
            <a:spLocks noChangeArrowheads="1"/>
          </p:cNvSpPr>
          <p:nvPr/>
        </p:nvSpPr>
        <p:spPr bwMode="auto">
          <a:xfrm>
            <a:off x="4427538" y="5949950"/>
            <a:ext cx="1800225"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a:t>ASPIRATION </a:t>
            </a:r>
          </a:p>
          <a:p>
            <a:pPr eaLnBrk="1" hangingPunct="1">
              <a:spcBef>
                <a:spcPct val="50000"/>
              </a:spcBef>
            </a:pPr>
            <a:r>
              <a:rPr lang="en-US" sz="1800"/>
              <a:t>DRAINAGE</a:t>
            </a:r>
          </a:p>
        </p:txBody>
      </p:sp>
      <p:sp>
        <p:nvSpPr>
          <p:cNvPr id="87104" name="Line 103"/>
          <p:cNvSpPr>
            <a:spLocks noChangeShapeType="1"/>
          </p:cNvSpPr>
          <p:nvPr/>
        </p:nvSpPr>
        <p:spPr bwMode="auto">
          <a:xfrm>
            <a:off x="7812088" y="5661025"/>
            <a:ext cx="0" cy="3603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105" name="Text Box 104"/>
          <p:cNvSpPr txBox="1">
            <a:spLocks noChangeArrowheads="1"/>
          </p:cNvSpPr>
          <p:nvPr/>
        </p:nvSpPr>
        <p:spPr bwMode="auto">
          <a:xfrm>
            <a:off x="6516688" y="5876925"/>
            <a:ext cx="262731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a:t>REPEAT SURGERY</a:t>
            </a:r>
          </a:p>
        </p:txBody>
      </p:sp>
      <p:sp>
        <p:nvSpPr>
          <p:cNvPr id="87106" name="Text Box 105"/>
          <p:cNvSpPr txBox="1">
            <a:spLocks noChangeArrowheads="1"/>
          </p:cNvSpPr>
          <p:nvPr/>
        </p:nvSpPr>
        <p:spPr bwMode="auto">
          <a:xfrm>
            <a:off x="684213" y="5300663"/>
            <a:ext cx="25923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a:t>? RADIOTHERAPY</a:t>
            </a:r>
          </a:p>
        </p:txBody>
      </p:sp>
      <p:sp>
        <p:nvSpPr>
          <p:cNvPr id="87107" name="Text Box 106"/>
          <p:cNvSpPr txBox="1">
            <a:spLocks noChangeArrowheads="1"/>
          </p:cNvSpPr>
          <p:nvPr/>
        </p:nvSpPr>
        <p:spPr bwMode="auto">
          <a:xfrm>
            <a:off x="6300788" y="6308725"/>
            <a:ext cx="259238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a:t>? RADIOTHERAPY</a:t>
            </a:r>
          </a:p>
        </p:txBody>
      </p:sp>
      <p:sp>
        <p:nvSpPr>
          <p:cNvPr id="87108" name="Line 107"/>
          <p:cNvSpPr>
            <a:spLocks noChangeShapeType="1"/>
          </p:cNvSpPr>
          <p:nvPr/>
        </p:nvSpPr>
        <p:spPr bwMode="auto">
          <a:xfrm>
            <a:off x="7164388" y="1989138"/>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109" name="Line 109"/>
          <p:cNvSpPr>
            <a:spLocks noChangeShapeType="1"/>
          </p:cNvSpPr>
          <p:nvPr/>
        </p:nvSpPr>
        <p:spPr bwMode="auto">
          <a:xfrm>
            <a:off x="7164388" y="2636838"/>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Text Box 4"/>
          <p:cNvSpPr txBox="1">
            <a:spLocks noChangeArrowheads="1"/>
          </p:cNvSpPr>
          <p:nvPr/>
        </p:nvSpPr>
        <p:spPr bwMode="auto">
          <a:xfrm>
            <a:off x="1042988" y="404813"/>
            <a:ext cx="7416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3600" b="1"/>
              <a:t>GIANT CRANIOPHARYNGIOMA</a:t>
            </a:r>
          </a:p>
        </p:txBody>
      </p:sp>
      <p:sp>
        <p:nvSpPr>
          <p:cNvPr id="88066" name="Line 5"/>
          <p:cNvSpPr>
            <a:spLocks noChangeShapeType="1"/>
          </p:cNvSpPr>
          <p:nvPr/>
        </p:nvSpPr>
        <p:spPr bwMode="auto">
          <a:xfrm>
            <a:off x="4211638" y="908050"/>
            <a:ext cx="0" cy="3603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8067" name="Text Box 6"/>
          <p:cNvSpPr txBox="1">
            <a:spLocks noChangeArrowheads="1"/>
          </p:cNvSpPr>
          <p:nvPr/>
        </p:nvSpPr>
        <p:spPr bwMode="auto">
          <a:xfrm>
            <a:off x="1908175" y="1341438"/>
            <a:ext cx="4895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a:t>EXCISION IN ONE OR MULTIPLE STAGES</a:t>
            </a:r>
          </a:p>
        </p:txBody>
      </p:sp>
      <p:sp>
        <p:nvSpPr>
          <p:cNvPr id="88068" name="Line 7"/>
          <p:cNvSpPr>
            <a:spLocks noChangeShapeType="1"/>
          </p:cNvSpPr>
          <p:nvPr/>
        </p:nvSpPr>
        <p:spPr bwMode="auto">
          <a:xfrm>
            <a:off x="4211638" y="1628775"/>
            <a:ext cx="0" cy="2873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8069" name="Line 8"/>
          <p:cNvSpPr>
            <a:spLocks noChangeShapeType="1"/>
          </p:cNvSpPr>
          <p:nvPr/>
        </p:nvSpPr>
        <p:spPr bwMode="auto">
          <a:xfrm>
            <a:off x="1403350" y="1916113"/>
            <a:ext cx="54006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8070" name="Line 9"/>
          <p:cNvSpPr>
            <a:spLocks noChangeShapeType="1"/>
          </p:cNvSpPr>
          <p:nvPr/>
        </p:nvSpPr>
        <p:spPr bwMode="auto">
          <a:xfrm>
            <a:off x="1403350" y="1916113"/>
            <a:ext cx="0" cy="2174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8071" name="Line 10"/>
          <p:cNvSpPr>
            <a:spLocks noChangeShapeType="1"/>
          </p:cNvSpPr>
          <p:nvPr/>
        </p:nvSpPr>
        <p:spPr bwMode="auto">
          <a:xfrm>
            <a:off x="6804025" y="1916113"/>
            <a:ext cx="0" cy="2174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8072" name="Text Box 11"/>
          <p:cNvSpPr txBox="1">
            <a:spLocks noChangeArrowheads="1"/>
          </p:cNvSpPr>
          <p:nvPr/>
        </p:nvSpPr>
        <p:spPr bwMode="auto">
          <a:xfrm>
            <a:off x="1042988" y="2276475"/>
            <a:ext cx="1225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a:t>TOTAL</a:t>
            </a:r>
          </a:p>
        </p:txBody>
      </p:sp>
      <p:sp>
        <p:nvSpPr>
          <p:cNvPr id="88073" name="Text Box 12"/>
          <p:cNvSpPr txBox="1">
            <a:spLocks noChangeArrowheads="1"/>
          </p:cNvSpPr>
          <p:nvPr/>
        </p:nvSpPr>
        <p:spPr bwMode="auto">
          <a:xfrm>
            <a:off x="6227763" y="2133600"/>
            <a:ext cx="18716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a:t>SUBTOTAL </a:t>
            </a:r>
          </a:p>
        </p:txBody>
      </p:sp>
      <p:sp>
        <p:nvSpPr>
          <p:cNvPr id="88074" name="Line 13"/>
          <p:cNvSpPr>
            <a:spLocks noChangeShapeType="1"/>
          </p:cNvSpPr>
          <p:nvPr/>
        </p:nvSpPr>
        <p:spPr bwMode="auto">
          <a:xfrm>
            <a:off x="1403350" y="2565400"/>
            <a:ext cx="0" cy="3587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8075" name="Line 14"/>
          <p:cNvSpPr>
            <a:spLocks noChangeShapeType="1"/>
          </p:cNvSpPr>
          <p:nvPr/>
        </p:nvSpPr>
        <p:spPr bwMode="auto">
          <a:xfrm>
            <a:off x="6804025" y="2420938"/>
            <a:ext cx="0" cy="3603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8076" name="Text Box 15"/>
          <p:cNvSpPr txBox="1">
            <a:spLocks noChangeArrowheads="1"/>
          </p:cNvSpPr>
          <p:nvPr/>
        </p:nvSpPr>
        <p:spPr bwMode="auto">
          <a:xfrm>
            <a:off x="611188" y="2997200"/>
            <a:ext cx="18002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400"/>
              <a:t>RECURRENCE</a:t>
            </a:r>
          </a:p>
        </p:txBody>
      </p:sp>
      <p:sp>
        <p:nvSpPr>
          <p:cNvPr id="88077" name="Text Box 16"/>
          <p:cNvSpPr txBox="1">
            <a:spLocks noChangeArrowheads="1"/>
          </p:cNvSpPr>
          <p:nvPr/>
        </p:nvSpPr>
        <p:spPr bwMode="auto">
          <a:xfrm>
            <a:off x="6156325" y="2986088"/>
            <a:ext cx="22320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a:t>RADIOTHERAPY</a:t>
            </a:r>
          </a:p>
        </p:txBody>
      </p:sp>
      <p:sp>
        <p:nvSpPr>
          <p:cNvPr id="88078" name="Line 17"/>
          <p:cNvSpPr>
            <a:spLocks noChangeShapeType="1"/>
          </p:cNvSpPr>
          <p:nvPr/>
        </p:nvSpPr>
        <p:spPr bwMode="auto">
          <a:xfrm>
            <a:off x="6804025" y="3284538"/>
            <a:ext cx="0"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8079" name="Text Box 18"/>
          <p:cNvSpPr txBox="1">
            <a:spLocks noChangeArrowheads="1"/>
          </p:cNvSpPr>
          <p:nvPr/>
        </p:nvSpPr>
        <p:spPr bwMode="auto">
          <a:xfrm>
            <a:off x="6227763" y="3789363"/>
            <a:ext cx="21605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a:t>RECURRENCE</a:t>
            </a:r>
          </a:p>
        </p:txBody>
      </p:sp>
      <p:sp>
        <p:nvSpPr>
          <p:cNvPr id="88080" name="Line 19"/>
          <p:cNvSpPr>
            <a:spLocks noChangeShapeType="1"/>
          </p:cNvSpPr>
          <p:nvPr/>
        </p:nvSpPr>
        <p:spPr bwMode="auto">
          <a:xfrm>
            <a:off x="1403350" y="3284538"/>
            <a:ext cx="0"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8081" name="Line 20"/>
          <p:cNvSpPr>
            <a:spLocks noChangeShapeType="1"/>
          </p:cNvSpPr>
          <p:nvPr/>
        </p:nvSpPr>
        <p:spPr bwMode="auto">
          <a:xfrm>
            <a:off x="755650" y="3716338"/>
            <a:ext cx="15843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8082" name="Line 21"/>
          <p:cNvSpPr>
            <a:spLocks noChangeShapeType="1"/>
          </p:cNvSpPr>
          <p:nvPr/>
        </p:nvSpPr>
        <p:spPr bwMode="auto">
          <a:xfrm>
            <a:off x="755650" y="3716338"/>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8083" name="Line 22"/>
          <p:cNvSpPr>
            <a:spLocks noChangeShapeType="1"/>
          </p:cNvSpPr>
          <p:nvPr/>
        </p:nvSpPr>
        <p:spPr bwMode="auto">
          <a:xfrm>
            <a:off x="2339975" y="3716338"/>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8084" name="Line 23"/>
          <p:cNvSpPr>
            <a:spLocks noChangeShapeType="1"/>
          </p:cNvSpPr>
          <p:nvPr/>
        </p:nvSpPr>
        <p:spPr bwMode="auto">
          <a:xfrm>
            <a:off x="6948488" y="4076700"/>
            <a:ext cx="0" cy="5048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8085" name="Text Box 24"/>
          <p:cNvSpPr txBox="1">
            <a:spLocks noChangeArrowheads="1"/>
          </p:cNvSpPr>
          <p:nvPr/>
        </p:nvSpPr>
        <p:spPr bwMode="auto">
          <a:xfrm>
            <a:off x="323850" y="4210050"/>
            <a:ext cx="1295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a:t>EXCISION</a:t>
            </a:r>
          </a:p>
        </p:txBody>
      </p:sp>
      <p:sp>
        <p:nvSpPr>
          <p:cNvPr id="88086" name="Text Box 25"/>
          <p:cNvSpPr txBox="1">
            <a:spLocks noChangeArrowheads="1"/>
          </p:cNvSpPr>
          <p:nvPr/>
        </p:nvSpPr>
        <p:spPr bwMode="auto">
          <a:xfrm>
            <a:off x="1979613" y="4292600"/>
            <a:ext cx="216058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a:t>RADIOTHERAPY</a:t>
            </a:r>
          </a:p>
        </p:txBody>
      </p:sp>
      <p:sp>
        <p:nvSpPr>
          <p:cNvPr id="88087" name="Text Box 26"/>
          <p:cNvSpPr txBox="1">
            <a:spLocks noChangeArrowheads="1"/>
          </p:cNvSpPr>
          <p:nvPr/>
        </p:nvSpPr>
        <p:spPr bwMode="auto">
          <a:xfrm>
            <a:off x="4427538" y="4859338"/>
            <a:ext cx="4248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a:t>AS MUCH EXCISION AS POSSIBLE</a:t>
            </a:r>
          </a:p>
        </p:txBody>
      </p:sp>
    </p:spTree>
  </p:cSld>
  <p:clrMapOvr>
    <a:masterClrMapping/>
  </p:clrMapOvr>
  <p:timing>
    <p:tnLst>
      <p:par>
        <p:cTn xmlns:p14="http://schemas.microsoft.com/office/powerpoint/2010/mai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0"/>
            <a:ext cx="8229600" cy="1285875"/>
          </a:xfrm>
        </p:spPr>
        <p:txBody>
          <a:bodyPr/>
          <a:lstStyle/>
          <a:p>
            <a:pPr>
              <a:defRPr/>
            </a:pPr>
            <a:r>
              <a:rPr lang="en-US" b="1" dirty="0" smtClean="0">
                <a:ea typeface="+mj-ea"/>
              </a:rPr>
              <a:t>SUMMARY</a:t>
            </a:r>
            <a:endParaRPr lang="en-IN" b="1" dirty="0" smtClean="0">
              <a:ea typeface="+mj-ea"/>
            </a:endParaRPr>
          </a:p>
        </p:txBody>
      </p:sp>
      <p:sp>
        <p:nvSpPr>
          <p:cNvPr id="89090" name="Rectangle 3"/>
          <p:cNvSpPr>
            <a:spLocks noGrp="1" noChangeArrowheads="1"/>
          </p:cNvSpPr>
          <p:nvPr>
            <p:ph type="body" idx="1"/>
          </p:nvPr>
        </p:nvSpPr>
        <p:spPr>
          <a:xfrm>
            <a:off x="457200" y="1262063"/>
            <a:ext cx="8229600" cy="5024437"/>
          </a:xfrm>
        </p:spPr>
        <p:txBody>
          <a:bodyPr/>
          <a:lstStyle/>
          <a:p>
            <a:pPr>
              <a:spcBef>
                <a:spcPts val="2575"/>
              </a:spcBef>
            </a:pPr>
            <a:r>
              <a:rPr lang="en-US" sz="2400">
                <a:latin typeface="Arial" charset="0"/>
                <a:ea typeface="MS PGothic" charset="0"/>
              </a:rPr>
              <a:t>A POLICY OF ATTEMPTED TOTAL RESECTION WHERE POSSIBLE AND SUBTOTAL REMOVAL ALONG WITH ADJUVANT RADIATION IN CASES WHERE TOTAL RESECTION IS DEEMED UNSAFE IS RECOMMENDED AS A SOFTER AND MORE EFFECTIVE MODE OF THERAPY THAN AGGRESSIVE TOTAL RESECTION .</a:t>
            </a:r>
          </a:p>
          <a:p>
            <a:pPr>
              <a:spcBef>
                <a:spcPts val="2575"/>
              </a:spcBef>
            </a:pPr>
            <a:r>
              <a:rPr lang="en-US" sz="2400">
                <a:latin typeface="Arial" charset="0"/>
                <a:ea typeface="MS PGothic" charset="0"/>
              </a:rPr>
              <a:t>SIMILAR APPROACH MAY BE USED IN DEALING WITH CP THAT RECCUR AFTER APPARENT TOTAL EXCISION </a:t>
            </a:r>
          </a:p>
        </p:txBody>
      </p:sp>
    </p:spTree>
  </p:cSld>
  <p:clrMapOvr>
    <a:masterClrMapping/>
  </p:clrMapOvr>
  <p:timing>
    <p:tnLst>
      <p:par>
        <p:cTn xmlns:p14="http://schemas.microsoft.com/office/powerpoint/2010/mai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2" name="Rectangle 6"/>
          <p:cNvSpPr>
            <a:spLocks noGrp="1" noChangeArrowheads="1"/>
          </p:cNvSpPr>
          <p:nvPr>
            <p:ph type="title" idx="4294967295"/>
          </p:nvPr>
        </p:nvSpPr>
        <p:spPr>
          <a:xfrm>
            <a:off x="571500" y="2214563"/>
            <a:ext cx="8229600" cy="1714500"/>
          </a:xfrm>
        </p:spPr>
        <p:txBody>
          <a:bodyPr/>
          <a:lstStyle/>
          <a:p>
            <a:pPr eaLnBrk="1" hangingPunct="1">
              <a:defRPr/>
            </a:pPr>
            <a:r>
              <a:rPr lang="en-US" sz="8000" b="1" u="sng" smtClean="0">
                <a:ea typeface="+mj-ea"/>
              </a:rPr>
              <a:t>THANK YOU</a:t>
            </a:r>
            <a:endParaRPr lang="en-IN" sz="8000" b="1" u="sng" smtClean="0">
              <a:ea typeface="+mj-ea"/>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defRPr/>
            </a:pPr>
            <a:r>
              <a:rPr lang="en-US" sz="4000" b="1" dirty="0" smtClean="0">
                <a:ea typeface="+mj-ea"/>
              </a:rPr>
              <a:t>MICROSCOPIC APPEARANCE </a:t>
            </a:r>
            <a:endParaRPr lang="en-IN" sz="4000" b="1" dirty="0" smtClean="0">
              <a:ea typeface="+mj-ea"/>
            </a:endParaRPr>
          </a:p>
        </p:txBody>
      </p:sp>
      <p:sp>
        <p:nvSpPr>
          <p:cNvPr id="20482" name="Rectangle 3"/>
          <p:cNvSpPr>
            <a:spLocks noGrp="1" noChangeArrowheads="1"/>
          </p:cNvSpPr>
          <p:nvPr>
            <p:ph type="body" idx="1"/>
          </p:nvPr>
        </p:nvSpPr>
        <p:spPr/>
        <p:txBody>
          <a:bodyPr/>
          <a:lstStyle/>
          <a:p>
            <a:r>
              <a:rPr lang="en-US">
                <a:latin typeface="Arial" charset="0"/>
                <a:ea typeface="MS PGothic" charset="0"/>
              </a:rPr>
              <a:t>SQUAMOUS EPITHELIUM WITH NECROTIC DEBRIS,CHOLESTEROL CLEFTS,KERATIN PEARLS </a:t>
            </a:r>
          </a:p>
          <a:p>
            <a:pPr>
              <a:buFontTx/>
              <a:buNone/>
            </a:pPr>
            <a:endParaRPr lang="en-US" b="1">
              <a:latin typeface="Arial" charset="0"/>
              <a:ea typeface="MS PGothic" charset="0"/>
            </a:endParaRPr>
          </a:p>
          <a:p>
            <a:pPr>
              <a:buFontTx/>
              <a:buNone/>
            </a:pPr>
            <a:r>
              <a:rPr lang="en-US" b="1">
                <a:latin typeface="Arial" charset="0"/>
                <a:ea typeface="MS PGothic" charset="0"/>
              </a:rPr>
              <a:t>TWO DINSTINCT PATTERN –</a:t>
            </a:r>
          </a:p>
          <a:p>
            <a:r>
              <a:rPr lang="en-US">
                <a:latin typeface="Arial" charset="0"/>
                <a:ea typeface="MS PGothic" charset="0"/>
              </a:rPr>
              <a:t>ADAMANTINOUS PATTERN</a:t>
            </a:r>
          </a:p>
          <a:p>
            <a:r>
              <a:rPr lang="en-US">
                <a:latin typeface="Arial" charset="0"/>
                <a:ea typeface="MS PGothic" charset="0"/>
              </a:rPr>
              <a:t>PAPILLARY PATTERN </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142875"/>
            <a:ext cx="8229600" cy="1143000"/>
          </a:xfrm>
        </p:spPr>
        <p:txBody>
          <a:bodyPr/>
          <a:lstStyle/>
          <a:p>
            <a:pPr>
              <a:defRPr/>
            </a:pPr>
            <a:r>
              <a:rPr lang="en-US" b="1" smtClean="0">
                <a:ea typeface="+mj-ea"/>
              </a:rPr>
              <a:t>ADAMANTINOUS PATTERN</a:t>
            </a:r>
            <a:endParaRPr lang="en-IN" b="1" smtClean="0">
              <a:ea typeface="+mj-ea"/>
            </a:endParaRPr>
          </a:p>
        </p:txBody>
      </p:sp>
      <p:sp>
        <p:nvSpPr>
          <p:cNvPr id="21506" name="Rectangle 3"/>
          <p:cNvSpPr>
            <a:spLocks noGrp="1" noChangeArrowheads="1"/>
          </p:cNvSpPr>
          <p:nvPr>
            <p:ph type="body" idx="1"/>
          </p:nvPr>
        </p:nvSpPr>
        <p:spPr>
          <a:xfrm>
            <a:off x="285750" y="1357313"/>
            <a:ext cx="8501063" cy="4500562"/>
          </a:xfrm>
        </p:spPr>
        <p:txBody>
          <a:bodyPr/>
          <a:lstStyle/>
          <a:p>
            <a:pPr>
              <a:spcBef>
                <a:spcPts val="1075"/>
              </a:spcBef>
            </a:pPr>
            <a:r>
              <a:rPr lang="en-US" sz="2400">
                <a:latin typeface="Arial" charset="0"/>
                <a:ea typeface="MS PGothic" charset="0"/>
              </a:rPr>
              <a:t>MORE COMMON</a:t>
            </a:r>
          </a:p>
          <a:p>
            <a:pPr>
              <a:spcBef>
                <a:spcPts val="1075"/>
              </a:spcBef>
            </a:pPr>
            <a:r>
              <a:rPr lang="en-US" sz="2400">
                <a:latin typeface="Arial" charset="0"/>
                <a:ea typeface="MS PGothic" charset="0"/>
              </a:rPr>
              <a:t>OCCURS IN CHILDREN</a:t>
            </a:r>
          </a:p>
          <a:p>
            <a:pPr>
              <a:spcBef>
                <a:spcPts val="1075"/>
              </a:spcBef>
            </a:pPr>
            <a:r>
              <a:rPr lang="en-US" sz="2400">
                <a:latin typeface="Arial" charset="0"/>
                <a:ea typeface="MS PGothic" charset="0"/>
              </a:rPr>
              <a:t>SOLID AND CYSTIC COMPONENT</a:t>
            </a:r>
          </a:p>
          <a:p>
            <a:pPr>
              <a:spcBef>
                <a:spcPts val="1075"/>
              </a:spcBef>
            </a:pPr>
            <a:r>
              <a:rPr lang="en-US" sz="2400">
                <a:latin typeface="Arial" charset="0"/>
                <a:ea typeface="MS PGothic" charset="0"/>
              </a:rPr>
              <a:t>CALCIFICATION/KERATIN PEARL FORMATION</a:t>
            </a:r>
          </a:p>
          <a:p>
            <a:pPr>
              <a:spcBef>
                <a:spcPts val="1075"/>
              </a:spcBef>
            </a:pPr>
            <a:r>
              <a:rPr lang="en-US" sz="2400">
                <a:latin typeface="Arial" charset="0"/>
                <a:ea typeface="MS PGothic" charset="0"/>
              </a:rPr>
              <a:t>GROWTH IN BRAIN MAY PRODUCE GLIOTIC CAPSULE WITH ROSENTHAL FIBRES</a:t>
            </a:r>
          </a:p>
          <a:p>
            <a:pPr>
              <a:spcBef>
                <a:spcPts val="1075"/>
              </a:spcBef>
            </a:pPr>
            <a:r>
              <a:rPr lang="en-US" sz="2400">
                <a:latin typeface="Arial" charset="0"/>
                <a:ea typeface="MS PGothic" charset="0"/>
              </a:rPr>
              <a:t>A LOOSE COLLECTION OF STELLATE CELLS IS SURROUNDED BY A LAYER OF PSEUDO STRATIFIED COLUMNAR CELLS RESTING ON A BASEMENT MEMBRANE.</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2967</TotalTime>
  <Words>2632</Words>
  <Application>Microsoft Macintosh PowerPoint</Application>
  <PresentationFormat>On-screen Show (4:3)</PresentationFormat>
  <Paragraphs>485</Paragraphs>
  <Slides>76</Slides>
  <Notes>0</Notes>
  <HiddenSlides>0</HiddenSlides>
  <MMClips>0</MMClips>
  <ScaleCrop>false</ScaleCrop>
  <HeadingPairs>
    <vt:vector size="4" baseType="variant">
      <vt:variant>
        <vt:lpstr>Theme</vt:lpstr>
      </vt:variant>
      <vt:variant>
        <vt:i4>1</vt:i4>
      </vt:variant>
      <vt:variant>
        <vt:lpstr>Slide Titles</vt:lpstr>
      </vt:variant>
      <vt:variant>
        <vt:i4>76</vt:i4>
      </vt:variant>
    </vt:vector>
  </HeadingPairs>
  <TitlesOfParts>
    <vt:vector size="77" baseType="lpstr">
      <vt:lpstr>Mountain Top</vt:lpstr>
      <vt:lpstr>CRANIOPHARYNGIOMA</vt:lpstr>
      <vt:lpstr>HISTORY</vt:lpstr>
      <vt:lpstr>PowerPoint Presentation</vt:lpstr>
      <vt:lpstr>PowerPoint Presentation</vt:lpstr>
      <vt:lpstr>OTHER NAME OF THE TUMOUR</vt:lpstr>
      <vt:lpstr>EMBRYOGENESIS</vt:lpstr>
      <vt:lpstr>GROSS PATHOLOGY</vt:lpstr>
      <vt:lpstr>MICROSCOPIC APPEARANCE </vt:lpstr>
      <vt:lpstr>ADAMANTINOUS PATTERN</vt:lpstr>
      <vt:lpstr>PAPILLARY TUMOUR</vt:lpstr>
      <vt:lpstr>INCIDENCE</vt:lpstr>
      <vt:lpstr>AGE</vt:lpstr>
      <vt:lpstr>LOCATION</vt:lpstr>
      <vt:lpstr>BLOOD SUPPLY</vt:lpstr>
      <vt:lpstr>VERTICAL TUMOR EXTENSION  (CLASSIFICATION BY MADJID SAMII)</vt:lpstr>
      <vt:lpstr>CLINICAL FEATURES</vt:lpstr>
      <vt:lpstr>IMAGING</vt:lpstr>
      <vt:lpstr>IMAGING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TREATMENT</vt:lpstr>
      <vt:lpstr>DILEMMAS IN MANAGEMENT DECISIONS</vt:lpstr>
      <vt:lpstr>SURGICAL MANAGEMENT</vt:lpstr>
      <vt:lpstr>OPERATIVE APPROACH</vt:lpstr>
      <vt:lpstr>FIVE VARIETIES OF CRANIOPHARYNGIOMA ARE RECOGNISED FOR SURGICAL MANAGEMENT</vt:lpstr>
      <vt:lpstr>(A)SELLAR</vt:lpstr>
      <vt:lpstr>(B)PRECHIASMAL</vt:lpstr>
      <vt:lpstr>(C)RETROCHIASMAL</vt:lpstr>
      <vt:lpstr>(D)INTRAVENTRICULAR</vt:lpstr>
      <vt:lpstr>(E)GIANT</vt:lpstr>
      <vt:lpstr>PowerPoint Presentation</vt:lpstr>
      <vt:lpstr>RADICAL SURGERY VERSUS CONSERVATIVE SURGERY AND RADIATION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DIFFICULT EXCISION</vt:lpstr>
      <vt:lpstr>PowerPoint Presentation</vt:lpstr>
      <vt:lpstr>PowerPoint Presentation</vt:lpstr>
      <vt:lpstr>PowerPoint Presentation</vt:lpstr>
      <vt:lpstr>RADIOTHERAPY</vt:lpstr>
      <vt:lpstr>RADIOTHERAPY</vt:lpstr>
      <vt:lpstr>COMPLICATIONS OF RADIOTHERAPY</vt:lpstr>
      <vt:lpstr>SURGICAL TECHNIQUE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POST OPERATIVE FOLLOW UP</vt:lpstr>
      <vt:lpstr>PowerPoint Presentation</vt:lpstr>
      <vt:lpstr>PowerPoint Presentation</vt:lpstr>
      <vt:lpstr>PowerPoint Presentation</vt:lpstr>
      <vt:lpstr>RECURRENCE</vt:lpstr>
      <vt:lpstr>RECURRENT CRANIO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SUMMARY</vt:lpstr>
      <vt:lpstr>THANK YOU</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CRANIOPHARYNGIOMA</dc:title>
  <dc:creator>ayush</dc:creator>
  <cp:lastModifiedBy>apple</cp:lastModifiedBy>
  <cp:revision>392</cp:revision>
  <dcterms:created xsi:type="dcterms:W3CDTF">2010-03-22T03:09:56Z</dcterms:created>
  <dcterms:modified xsi:type="dcterms:W3CDTF">2013-12-19T13:07:43Z</dcterms:modified>
</cp:coreProperties>
</file>